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0" r:id="rId3"/>
    <p:sldId id="261" r:id="rId4"/>
    <p:sldId id="262" r:id="rId5"/>
    <p:sldId id="265" r:id="rId6"/>
    <p:sldId id="273" r:id="rId7"/>
    <p:sldId id="267" r:id="rId8"/>
    <p:sldId id="270" r:id="rId9"/>
    <p:sldId id="271"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F91"/>
    <a:srgbClr val="209D83"/>
    <a:srgbClr val="28C191"/>
    <a:srgbClr val="29C091"/>
    <a:srgbClr val="24AB8F"/>
    <a:srgbClr val="2198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897"/>
  </p:normalViewPr>
  <p:slideViewPr>
    <p:cSldViewPr snapToGrid="0">
      <p:cViewPr>
        <p:scale>
          <a:sx n="53" d="100"/>
          <a:sy n="53" d="100"/>
        </p:scale>
        <p:origin x="1392"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55FC-491D-72D4-7F0E-9779960E40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DE4333-2E2B-2791-162A-4E5F554170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8FAEF-1F17-F48E-07DA-19F052E0B70E}"/>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F9E530E5-B406-75A6-D918-3C221017DF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CF1484-87CA-CD98-AFBE-266588A5B007}"/>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3537425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C657-1729-B03A-EF60-BA6C86963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AD9C0-27A8-F712-572B-E9B32CBF0D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7A30A-30D3-F509-7466-3CA5AAE9A659}"/>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5E3DD2A8-6436-7A57-ABB1-E6995F1661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AD45E1-7DF1-B81E-EACF-16C4697C0A6E}"/>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130845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BB519A-79F3-5991-8CBB-B991377D42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9E4C5D-C536-A109-795B-3DC994D718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6B9E7-48DE-420C-CEDE-DC47033DC086}"/>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2E2F3875-9748-D11F-BF17-1FB17212B1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7F1E7F-2BD1-3BD0-2D47-4C1AF1444EB9}"/>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3719659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1F1-DB74-2CC2-59D2-07A43D578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C0123-AF6A-550F-83D9-B4FE57E760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F574A-6DC0-C0E0-9120-97B182F6F7CC}"/>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AA7E2DC1-B99D-6313-A65B-545D20C669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7EAF8E-9B43-DD09-E057-F7BE3541E4FA}"/>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705752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508B-995E-2812-56B4-0A9A33CEF0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496970-BA6C-515B-4370-E7DEA4A730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A973F-D7C3-98BD-9EE3-33CA951EA7E9}"/>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BFEAEA03-6632-0539-A36D-97373D89D5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54846-E5BE-9E2E-8BAB-6437D92CF6A1}"/>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362027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8832-3C2B-AF91-8AF5-DA09300882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4A7C4C-8393-50A0-80C3-126393A0F4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D8016-C3B5-8BD7-CD5F-8A85753A3B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D0101-C874-E4A7-81DC-429A21D3EB21}"/>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6" name="Footer Placeholder 5">
            <a:extLst>
              <a:ext uri="{FF2B5EF4-FFF2-40B4-BE49-F238E27FC236}">
                <a16:creationId xmlns:a16="http://schemas.microsoft.com/office/drawing/2014/main" id="{8FB8340F-44C1-EE70-B3E4-53E75A7F40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FE0695-6B34-7206-20BF-DAA1AE468D0F}"/>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2867552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7398-4812-F079-765A-4883E7C0B5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AE9BE8-D9EA-2AC1-FB7F-547435D039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675364-4EA1-1B6A-2DB2-F6690181D5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EE0EB5-9EA1-B216-7791-5340985221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C10564-6A25-2D35-544E-A284CF0FF4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9301D9-567C-23EE-A9F2-3AF5F2EC5201}"/>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8" name="Footer Placeholder 7">
            <a:extLst>
              <a:ext uri="{FF2B5EF4-FFF2-40B4-BE49-F238E27FC236}">
                <a16:creationId xmlns:a16="http://schemas.microsoft.com/office/drawing/2014/main" id="{1CDB74EE-DE48-28A7-4AF9-F39CB06103F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B33E387-D58E-940C-DD71-C5736174F94E}"/>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265055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D9D9B-BFEC-E8F2-8C72-CD3B9D18B1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AE58B7-BAB2-823C-C5AB-3712CED3B2AD}"/>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4" name="Footer Placeholder 3">
            <a:extLst>
              <a:ext uri="{FF2B5EF4-FFF2-40B4-BE49-F238E27FC236}">
                <a16:creationId xmlns:a16="http://schemas.microsoft.com/office/drawing/2014/main" id="{59F2B1BA-F4F4-F66B-881D-7E430493D8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509B6C4-F491-70EB-29E7-35FF5FC3C284}"/>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3266045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B1DC2-BD9C-33E4-73A1-2C9101DAA27D}"/>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3" name="Footer Placeholder 2">
            <a:extLst>
              <a:ext uri="{FF2B5EF4-FFF2-40B4-BE49-F238E27FC236}">
                <a16:creationId xmlns:a16="http://schemas.microsoft.com/office/drawing/2014/main" id="{8FE26585-4AFD-B7EE-142F-36CDBF4832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621715B-8850-DF4E-6531-369706BE7157}"/>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198402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381C-A865-E09B-53FB-A38F5F8926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E411F9-DADF-80B7-5643-4503BAB205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95100F-6447-4EA9-A448-028D4C121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BCD5FA-0850-3E81-4FF8-3FF519FDEE51}"/>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6" name="Footer Placeholder 5">
            <a:extLst>
              <a:ext uri="{FF2B5EF4-FFF2-40B4-BE49-F238E27FC236}">
                <a16:creationId xmlns:a16="http://schemas.microsoft.com/office/drawing/2014/main" id="{B12D9791-B937-A055-121C-0C819556D9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E38266-C667-FBBC-0206-FB52671A32F6}"/>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1620118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9CE9A-209A-00E6-F70B-4F05CAFF8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CC44A4-60F0-880A-2A37-DA39F4057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E192767-7872-DBCF-F2EF-C11E454470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B758EA-CF0E-ACE0-57EB-699568183665}"/>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6" name="Footer Placeholder 5">
            <a:extLst>
              <a:ext uri="{FF2B5EF4-FFF2-40B4-BE49-F238E27FC236}">
                <a16:creationId xmlns:a16="http://schemas.microsoft.com/office/drawing/2014/main" id="{58503043-7B50-6FF7-9C8D-E974738F5D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A8F8943-AFAB-460E-B284-B2224E5C0E66}"/>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407570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59957-B14A-367A-11C8-8BC4A60CF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00C72B-6DD3-CAA1-3715-6FE6C9AC21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5BFAB-E293-9E88-41DA-DF3236CB75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340DF898-68A2-E1B3-8D2B-48BC4D8928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DA1D7A3-23A2-4624-5D5F-F291B5E46F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B54A4E-53B2-E048-83AC-2DAA2B528F99}" type="slidenum">
              <a:rPr lang="en-US" smtClean="0"/>
              <a:t>‹#›</a:t>
            </a:fld>
            <a:endParaRPr lang="en-US" dirty="0"/>
          </a:p>
        </p:txBody>
      </p:sp>
    </p:spTree>
    <p:extLst>
      <p:ext uri="{BB962C8B-B14F-4D97-AF65-F5344CB8AC3E}">
        <p14:creationId xmlns:p14="http://schemas.microsoft.com/office/powerpoint/2010/main" val="186308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4686380" y="298281"/>
            <a:ext cx="5334000" cy="1600200"/>
          </a:xfrm>
          <a:prstGeom prst="rect">
            <a:avLst/>
          </a:prstGeom>
        </p:spPr>
      </p:pic>
      <p:sp>
        <p:nvSpPr>
          <p:cNvPr id="2" name="TextBox 1">
            <a:extLst>
              <a:ext uri="{FF2B5EF4-FFF2-40B4-BE49-F238E27FC236}">
                <a16:creationId xmlns:a16="http://schemas.microsoft.com/office/drawing/2014/main" id="{927523F8-6094-8362-4AE2-CA378623FA48}"/>
              </a:ext>
            </a:extLst>
          </p:cNvPr>
          <p:cNvSpPr txBox="1"/>
          <p:nvPr/>
        </p:nvSpPr>
        <p:spPr>
          <a:xfrm>
            <a:off x="630195" y="729049"/>
            <a:ext cx="4312508" cy="369332"/>
          </a:xfrm>
          <a:prstGeom prst="rect">
            <a:avLst/>
          </a:prstGeom>
          <a:noFill/>
        </p:spPr>
        <p:txBody>
          <a:bodyPr wrap="square" rtlCol="0">
            <a:spAutoFit/>
          </a:bodyPr>
          <a:lstStyle/>
          <a:p>
            <a:r>
              <a:rPr lang="en-US" dirty="0"/>
              <a:t>Website Content</a:t>
            </a:r>
          </a:p>
        </p:txBody>
      </p:sp>
      <p:sp>
        <p:nvSpPr>
          <p:cNvPr id="6" name="TextBox 5">
            <a:extLst>
              <a:ext uri="{FF2B5EF4-FFF2-40B4-BE49-F238E27FC236}">
                <a16:creationId xmlns:a16="http://schemas.microsoft.com/office/drawing/2014/main" id="{8C6C0E18-721E-BC6E-E5C9-1424A1B92CE2}"/>
              </a:ext>
            </a:extLst>
          </p:cNvPr>
          <p:cNvSpPr txBox="1"/>
          <p:nvPr/>
        </p:nvSpPr>
        <p:spPr>
          <a:xfrm>
            <a:off x="7523285" y="4263911"/>
            <a:ext cx="3076199" cy="1384995"/>
          </a:xfrm>
          <a:prstGeom prst="rect">
            <a:avLst/>
          </a:prstGeom>
          <a:noFill/>
        </p:spPr>
        <p:txBody>
          <a:bodyPr wrap="square" rtlCol="0">
            <a:spAutoFit/>
          </a:bodyPr>
          <a:lstStyle/>
          <a:p>
            <a:r>
              <a:rPr lang="en-US" sz="1200" dirty="0"/>
              <a:t>Under the “Over 30 years”</a:t>
            </a:r>
          </a:p>
          <a:p>
            <a:r>
              <a:rPr lang="en-US" sz="1200" dirty="0"/>
              <a:t>Company is comprised of: </a:t>
            </a:r>
          </a:p>
          <a:p>
            <a:pPr marL="285750" indent="-285750">
              <a:buFont typeface="Arial" panose="020B0604020202020204" pitchFamily="34" charset="0"/>
              <a:buChar char="•"/>
            </a:pPr>
            <a:r>
              <a:rPr lang="en-US" sz="1200" dirty="0"/>
              <a:t>Asset Management Consultants</a:t>
            </a:r>
          </a:p>
          <a:p>
            <a:pPr marL="285750" indent="-285750">
              <a:buFont typeface="Arial" panose="020B0604020202020204" pitchFamily="34" charset="0"/>
              <a:buChar char="•"/>
            </a:pPr>
            <a:r>
              <a:rPr lang="en-US" sz="1200" dirty="0"/>
              <a:t>Electrical Engineer</a:t>
            </a:r>
          </a:p>
          <a:p>
            <a:pPr marL="285750" indent="-285750">
              <a:buFont typeface="Arial" panose="020B0604020202020204" pitchFamily="34" charset="0"/>
              <a:buChar char="•"/>
            </a:pPr>
            <a:r>
              <a:rPr lang="en-US" sz="1200" dirty="0"/>
              <a:t>Logistic Expert</a:t>
            </a:r>
          </a:p>
          <a:p>
            <a:pPr marL="285750" indent="-285750">
              <a:buFont typeface="Arial" panose="020B0604020202020204" pitchFamily="34" charset="0"/>
              <a:buChar char="•"/>
            </a:pPr>
            <a:r>
              <a:rPr lang="en-US" sz="1200" dirty="0"/>
              <a:t>Oil &amp; Gas Specialist</a:t>
            </a:r>
          </a:p>
          <a:p>
            <a:pPr marL="285750" indent="-285750">
              <a:buFont typeface="Arial" panose="020B0604020202020204" pitchFamily="34" charset="0"/>
              <a:buChar char="•"/>
            </a:pPr>
            <a:r>
              <a:rPr lang="en-US" sz="1200" dirty="0"/>
              <a:t>GIS Specialist</a:t>
            </a:r>
          </a:p>
        </p:txBody>
      </p:sp>
      <p:sp>
        <p:nvSpPr>
          <p:cNvPr id="9" name="TextBox 8">
            <a:extLst>
              <a:ext uri="{FF2B5EF4-FFF2-40B4-BE49-F238E27FC236}">
                <a16:creationId xmlns:a16="http://schemas.microsoft.com/office/drawing/2014/main" id="{C6BA132E-CE49-4ABE-1D21-221C2F299DF9}"/>
              </a:ext>
            </a:extLst>
          </p:cNvPr>
          <p:cNvSpPr txBox="1"/>
          <p:nvPr/>
        </p:nvSpPr>
        <p:spPr>
          <a:xfrm>
            <a:off x="531062" y="1463328"/>
            <a:ext cx="7401935" cy="646331"/>
          </a:xfrm>
          <a:prstGeom prst="rect">
            <a:avLst/>
          </a:prstGeom>
          <a:noFill/>
        </p:spPr>
        <p:txBody>
          <a:bodyPr wrap="square">
            <a:spAutoFit/>
          </a:bodyPr>
          <a:lstStyle/>
          <a:p>
            <a:r>
              <a:rPr lang="en-US" sz="3200" b="1" dirty="0">
                <a:effectLst/>
              </a:rPr>
              <a:t>Our people power what’s possible</a:t>
            </a:r>
            <a:r>
              <a:rPr lang="en-US" sz="3600" b="1" dirty="0">
                <a:effectLst/>
              </a:rPr>
              <a:t>.</a:t>
            </a:r>
          </a:p>
        </p:txBody>
      </p:sp>
      <p:pic>
        <p:nvPicPr>
          <p:cNvPr id="8" name="Picture 7" descr="A close up of a logo&#10;&#10;Description automatically generated">
            <a:extLst>
              <a:ext uri="{FF2B5EF4-FFF2-40B4-BE49-F238E27FC236}">
                <a16:creationId xmlns:a16="http://schemas.microsoft.com/office/drawing/2014/main" id="{A15A20D2-9C22-FB03-CF4D-D9FC2C19A287}"/>
              </a:ext>
            </a:extLst>
          </p:cNvPr>
          <p:cNvPicPr>
            <a:picLocks noChangeAspect="1"/>
          </p:cNvPicPr>
          <p:nvPr/>
        </p:nvPicPr>
        <p:blipFill>
          <a:blip r:embed="rId3"/>
          <a:stretch>
            <a:fillRect/>
          </a:stretch>
        </p:blipFill>
        <p:spPr>
          <a:xfrm>
            <a:off x="7523285" y="1829289"/>
            <a:ext cx="2819400" cy="901700"/>
          </a:xfrm>
          <a:prstGeom prst="rect">
            <a:avLst/>
          </a:prstGeom>
        </p:spPr>
      </p:pic>
      <p:sp>
        <p:nvSpPr>
          <p:cNvPr id="10" name="TextBox 9">
            <a:extLst>
              <a:ext uri="{FF2B5EF4-FFF2-40B4-BE49-F238E27FC236}">
                <a16:creationId xmlns:a16="http://schemas.microsoft.com/office/drawing/2014/main" id="{D56B47E6-7E81-7144-51F4-7076659EAAA1}"/>
              </a:ext>
            </a:extLst>
          </p:cNvPr>
          <p:cNvSpPr txBox="1"/>
          <p:nvPr/>
        </p:nvSpPr>
        <p:spPr>
          <a:xfrm>
            <a:off x="5732585" y="2259394"/>
            <a:ext cx="4044462" cy="3754874"/>
          </a:xfrm>
          <a:prstGeom prst="rect">
            <a:avLst/>
          </a:prstGeom>
          <a:noFill/>
        </p:spPr>
        <p:txBody>
          <a:bodyPr wrap="square" rtlCol="0">
            <a:spAutoFit/>
          </a:bodyPr>
          <a:lstStyle/>
          <a:p>
            <a:r>
              <a:rPr lang="en-US" sz="1400" dirty="0">
                <a:solidFill>
                  <a:schemeClr val="tx1">
                    <a:lumMod val="65000"/>
                    <a:lumOff val="35000"/>
                  </a:schemeClr>
                </a:solidFill>
              </a:rPr>
              <a:t>We are a new company with decades of experience designing and building hardware and software solutions for IOT</a:t>
            </a:r>
          </a:p>
          <a:p>
            <a:endParaRPr lang="en-US" sz="1400" dirty="0">
              <a:solidFill>
                <a:schemeClr val="tx1">
                  <a:lumMod val="65000"/>
                  <a:lumOff val="35000"/>
                </a:schemeClr>
              </a:solidFill>
            </a:endParaRPr>
          </a:p>
          <a:p>
            <a:r>
              <a:rPr lang="en-US" sz="1400" dirty="0">
                <a:solidFill>
                  <a:schemeClr val="tx1">
                    <a:lumMod val="65000"/>
                    <a:lumOff val="35000"/>
                  </a:schemeClr>
                </a:solidFill>
              </a:rPr>
              <a:t>Over 30 years experience in designing, marketing, and selling Internet &amp; Mobile based companies.</a:t>
            </a: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r>
              <a:rPr lang="en-US" sz="1400" dirty="0">
                <a:solidFill>
                  <a:schemeClr val="tx1">
                    <a:lumMod val="65000"/>
                    <a:lumOff val="35000"/>
                  </a:schemeClr>
                </a:solidFill>
              </a:rPr>
              <a:t>Focusing on helping public and private entities become successful using RFID and NFC technologies as well as WiFi and Bluetooth BLE 5.0 +</a:t>
            </a:r>
          </a:p>
        </p:txBody>
      </p:sp>
      <p:pic>
        <p:nvPicPr>
          <p:cNvPr id="14" name="Picture 13" descr="A white van with black stripes&#10;&#10;Description automatically generated">
            <a:extLst>
              <a:ext uri="{FF2B5EF4-FFF2-40B4-BE49-F238E27FC236}">
                <a16:creationId xmlns:a16="http://schemas.microsoft.com/office/drawing/2014/main" id="{914AE0A9-FAE4-897E-3168-1030BE7990BD}"/>
              </a:ext>
            </a:extLst>
          </p:cNvPr>
          <p:cNvPicPr>
            <a:picLocks noChangeAspect="1"/>
          </p:cNvPicPr>
          <p:nvPr/>
        </p:nvPicPr>
        <p:blipFill>
          <a:blip r:embed="rId4"/>
          <a:stretch>
            <a:fillRect/>
          </a:stretch>
        </p:blipFill>
        <p:spPr>
          <a:xfrm>
            <a:off x="875954" y="3417277"/>
            <a:ext cx="4263781" cy="2551869"/>
          </a:xfrm>
          <a:prstGeom prst="rect">
            <a:avLst/>
          </a:prstGeom>
        </p:spPr>
      </p:pic>
      <p:pic>
        <p:nvPicPr>
          <p:cNvPr id="15" name="Picture 14" descr="A city skyline with red text&#10;&#10;Description automatically generated">
            <a:extLst>
              <a:ext uri="{FF2B5EF4-FFF2-40B4-BE49-F238E27FC236}">
                <a16:creationId xmlns:a16="http://schemas.microsoft.com/office/drawing/2014/main" id="{2EB9B7AB-A071-0C1C-28CC-A36661AB93A5}"/>
              </a:ext>
            </a:extLst>
          </p:cNvPr>
          <p:cNvPicPr>
            <a:picLocks noChangeAspect="1"/>
          </p:cNvPicPr>
          <p:nvPr/>
        </p:nvPicPr>
        <p:blipFill>
          <a:blip r:embed="rId2"/>
          <a:stretch>
            <a:fillRect/>
          </a:stretch>
        </p:blipFill>
        <p:spPr>
          <a:xfrm>
            <a:off x="2502492" y="3917987"/>
            <a:ext cx="1020676" cy="306203"/>
          </a:xfrm>
          <a:prstGeom prst="rect">
            <a:avLst/>
          </a:prstGeom>
        </p:spPr>
      </p:pic>
      <p:sp>
        <p:nvSpPr>
          <p:cNvPr id="16" name="TextBox 15">
            <a:extLst>
              <a:ext uri="{FF2B5EF4-FFF2-40B4-BE49-F238E27FC236}">
                <a16:creationId xmlns:a16="http://schemas.microsoft.com/office/drawing/2014/main" id="{088EA3A4-89BE-457C-97E1-25C4DC42996F}"/>
              </a:ext>
            </a:extLst>
          </p:cNvPr>
          <p:cNvSpPr txBox="1"/>
          <p:nvPr/>
        </p:nvSpPr>
        <p:spPr>
          <a:xfrm>
            <a:off x="3516922" y="3798277"/>
            <a:ext cx="1430216" cy="338554"/>
          </a:xfrm>
          <a:prstGeom prst="rect">
            <a:avLst/>
          </a:prstGeom>
          <a:noFill/>
        </p:spPr>
        <p:txBody>
          <a:bodyPr wrap="square" rtlCol="0">
            <a:spAutoFit/>
          </a:bodyPr>
          <a:lstStyle/>
          <a:p>
            <a:r>
              <a:rPr lang="en-US" sz="1600" dirty="0">
                <a:solidFill>
                  <a:schemeClr val="bg2">
                    <a:lumMod val="75000"/>
                  </a:schemeClr>
                </a:solidFill>
              </a:rPr>
              <a:t>Smart Cities</a:t>
            </a:r>
          </a:p>
        </p:txBody>
      </p:sp>
      <p:sp>
        <p:nvSpPr>
          <p:cNvPr id="3" name="TextBox 2">
            <a:extLst>
              <a:ext uri="{FF2B5EF4-FFF2-40B4-BE49-F238E27FC236}">
                <a16:creationId xmlns:a16="http://schemas.microsoft.com/office/drawing/2014/main" id="{504ACB0B-1D01-20B1-978F-23251D56A2E4}"/>
              </a:ext>
            </a:extLst>
          </p:cNvPr>
          <p:cNvSpPr txBox="1"/>
          <p:nvPr/>
        </p:nvSpPr>
        <p:spPr>
          <a:xfrm>
            <a:off x="630195" y="2722775"/>
            <a:ext cx="4056185" cy="646331"/>
          </a:xfrm>
          <a:prstGeom prst="rect">
            <a:avLst/>
          </a:prstGeom>
          <a:noFill/>
        </p:spPr>
        <p:txBody>
          <a:bodyPr wrap="square" rtlCol="0">
            <a:spAutoFit/>
          </a:bodyPr>
          <a:lstStyle/>
          <a:p>
            <a:r>
              <a:rPr lang="en-US" dirty="0"/>
              <a:t>Take the white background from behind the rfidCity.com</a:t>
            </a:r>
          </a:p>
        </p:txBody>
      </p:sp>
      <p:cxnSp>
        <p:nvCxnSpPr>
          <p:cNvPr id="7" name="Straight Arrow Connector 6">
            <a:extLst>
              <a:ext uri="{FF2B5EF4-FFF2-40B4-BE49-F238E27FC236}">
                <a16:creationId xmlns:a16="http://schemas.microsoft.com/office/drawing/2014/main" id="{DFB9129E-99E5-BBE1-4029-863F7E72D258}"/>
              </a:ext>
            </a:extLst>
          </p:cNvPr>
          <p:cNvCxnSpPr/>
          <p:nvPr/>
        </p:nvCxnSpPr>
        <p:spPr>
          <a:xfrm>
            <a:off x="1676400" y="3024554"/>
            <a:ext cx="832338" cy="785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4266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4" name="Picture 3" descr="A screenshot of a website&#10;&#10;Description automatically generated">
            <a:extLst>
              <a:ext uri="{FF2B5EF4-FFF2-40B4-BE49-F238E27FC236}">
                <a16:creationId xmlns:a16="http://schemas.microsoft.com/office/drawing/2014/main" id="{59124BA5-00D7-EFCE-5A07-E7C12B6CFB10}"/>
              </a:ext>
            </a:extLst>
          </p:cNvPr>
          <p:cNvPicPr>
            <a:picLocks noChangeAspect="1"/>
          </p:cNvPicPr>
          <p:nvPr/>
        </p:nvPicPr>
        <p:blipFill>
          <a:blip r:embed="rId3"/>
          <a:stretch>
            <a:fillRect/>
          </a:stretch>
        </p:blipFill>
        <p:spPr>
          <a:xfrm>
            <a:off x="3793525" y="2136507"/>
            <a:ext cx="7772400" cy="4121441"/>
          </a:xfrm>
          <a:prstGeom prst="rect">
            <a:avLst/>
          </a:prstGeom>
        </p:spPr>
      </p:pic>
      <p:sp>
        <p:nvSpPr>
          <p:cNvPr id="3" name="Rectangle 2">
            <a:extLst>
              <a:ext uri="{FF2B5EF4-FFF2-40B4-BE49-F238E27FC236}">
                <a16:creationId xmlns:a16="http://schemas.microsoft.com/office/drawing/2014/main" id="{2B1FDA3B-2E60-B4CB-55CC-663B804A4E6A}"/>
              </a:ext>
            </a:extLst>
          </p:cNvPr>
          <p:cNvSpPr/>
          <p:nvPr/>
        </p:nvSpPr>
        <p:spPr>
          <a:xfrm>
            <a:off x="3892063" y="2162432"/>
            <a:ext cx="7537938" cy="4003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2180549B-0958-7832-1AF3-B60E689624FD}"/>
              </a:ext>
            </a:extLst>
          </p:cNvPr>
          <p:cNvPicPr>
            <a:picLocks noChangeAspect="1"/>
          </p:cNvPicPr>
          <p:nvPr/>
        </p:nvPicPr>
        <p:blipFill>
          <a:blip r:embed="rId4"/>
          <a:stretch>
            <a:fillRect/>
          </a:stretch>
        </p:blipFill>
        <p:spPr>
          <a:xfrm>
            <a:off x="5729512" y="2093686"/>
            <a:ext cx="6075363" cy="2260600"/>
          </a:xfrm>
          <a:prstGeom prst="rect">
            <a:avLst/>
          </a:prstGeom>
        </p:spPr>
      </p:pic>
      <p:cxnSp>
        <p:nvCxnSpPr>
          <p:cNvPr id="8" name="Straight Connector 7">
            <a:extLst>
              <a:ext uri="{FF2B5EF4-FFF2-40B4-BE49-F238E27FC236}">
                <a16:creationId xmlns:a16="http://schemas.microsoft.com/office/drawing/2014/main" id="{8C58A02C-58E0-DCE2-1956-57EE8595F091}"/>
              </a:ext>
            </a:extLst>
          </p:cNvPr>
          <p:cNvCxnSpPr/>
          <p:nvPr/>
        </p:nvCxnSpPr>
        <p:spPr>
          <a:xfrm flipH="1">
            <a:off x="6207211" y="3130370"/>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D0EB8BB-2EE1-D63D-9FEB-F08F3CF3CB6E}"/>
              </a:ext>
            </a:extLst>
          </p:cNvPr>
          <p:cNvCxnSpPr/>
          <p:nvPr/>
        </p:nvCxnSpPr>
        <p:spPr>
          <a:xfrm flipH="1">
            <a:off x="7953633" y="3134489"/>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6324B92-90CE-C8D2-8FC5-3CC48286C755}"/>
              </a:ext>
            </a:extLst>
          </p:cNvPr>
          <p:cNvCxnSpPr/>
          <p:nvPr/>
        </p:nvCxnSpPr>
        <p:spPr>
          <a:xfrm flipH="1">
            <a:off x="9675341" y="3126251"/>
            <a:ext cx="654908"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3C053B8A-B1B5-02B4-89C2-97A0AA9D6467}"/>
              </a:ext>
            </a:extLst>
          </p:cNvPr>
          <p:cNvSpPr/>
          <p:nvPr/>
        </p:nvSpPr>
        <p:spPr>
          <a:xfrm>
            <a:off x="6030096" y="3274541"/>
            <a:ext cx="1680519"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D90104-697B-A13D-A3E3-C603790D72AA}"/>
              </a:ext>
            </a:extLst>
          </p:cNvPr>
          <p:cNvSpPr/>
          <p:nvPr/>
        </p:nvSpPr>
        <p:spPr>
          <a:xfrm>
            <a:off x="7850658" y="3278660"/>
            <a:ext cx="1680519"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6A9FCF-A9D0-7013-CD6F-C112989A27E1}"/>
              </a:ext>
            </a:extLst>
          </p:cNvPr>
          <p:cNvSpPr/>
          <p:nvPr/>
        </p:nvSpPr>
        <p:spPr>
          <a:xfrm>
            <a:off x="9646507" y="3270422"/>
            <a:ext cx="1680519"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608DA77-1921-2839-4BE9-CBD306812FE1}"/>
              </a:ext>
            </a:extLst>
          </p:cNvPr>
          <p:cNvSpPr txBox="1"/>
          <p:nvPr/>
        </p:nvSpPr>
        <p:spPr>
          <a:xfrm>
            <a:off x="6078349" y="3277680"/>
            <a:ext cx="1149764" cy="707886"/>
          </a:xfrm>
          <a:prstGeom prst="rect">
            <a:avLst/>
          </a:prstGeom>
          <a:noFill/>
        </p:spPr>
        <p:txBody>
          <a:bodyPr wrap="square" rtlCol="0">
            <a:spAutoFit/>
          </a:bodyPr>
          <a:lstStyle/>
          <a:p>
            <a:r>
              <a:rPr lang="en-US" sz="1000" dirty="0"/>
              <a:t>Access &amp; Security </a:t>
            </a:r>
          </a:p>
          <a:p>
            <a:r>
              <a:rPr lang="en-US" sz="1000" dirty="0"/>
              <a:t>Payment </a:t>
            </a:r>
          </a:p>
          <a:p>
            <a:r>
              <a:rPr lang="en-US" sz="1000" dirty="0"/>
              <a:t>Tickets</a:t>
            </a:r>
          </a:p>
        </p:txBody>
      </p:sp>
      <p:sp>
        <p:nvSpPr>
          <p:cNvPr id="15" name="TextBox 14">
            <a:extLst>
              <a:ext uri="{FF2B5EF4-FFF2-40B4-BE49-F238E27FC236}">
                <a16:creationId xmlns:a16="http://schemas.microsoft.com/office/drawing/2014/main" id="{5226D94B-1635-7911-1209-EA64F2DD2B23}"/>
              </a:ext>
            </a:extLst>
          </p:cNvPr>
          <p:cNvSpPr txBox="1"/>
          <p:nvPr/>
        </p:nvSpPr>
        <p:spPr>
          <a:xfrm>
            <a:off x="7784757" y="3244728"/>
            <a:ext cx="1288632" cy="553998"/>
          </a:xfrm>
          <a:prstGeom prst="rect">
            <a:avLst/>
          </a:prstGeom>
          <a:noFill/>
        </p:spPr>
        <p:txBody>
          <a:bodyPr wrap="square" rtlCol="0">
            <a:spAutoFit/>
          </a:bodyPr>
          <a:lstStyle/>
          <a:p>
            <a:r>
              <a:rPr lang="en-US" sz="1000" dirty="0"/>
              <a:t>Access &amp; Security </a:t>
            </a:r>
          </a:p>
          <a:p>
            <a:r>
              <a:rPr lang="en-US" sz="1000" dirty="0"/>
              <a:t> Entry Pass</a:t>
            </a:r>
          </a:p>
          <a:p>
            <a:r>
              <a:rPr lang="en-US" sz="1000" dirty="0"/>
              <a:t>Tickets</a:t>
            </a:r>
          </a:p>
        </p:txBody>
      </p:sp>
      <p:sp>
        <p:nvSpPr>
          <p:cNvPr id="16" name="TextBox 15">
            <a:extLst>
              <a:ext uri="{FF2B5EF4-FFF2-40B4-BE49-F238E27FC236}">
                <a16:creationId xmlns:a16="http://schemas.microsoft.com/office/drawing/2014/main" id="{0F6FE0DF-889F-953E-F1D3-3D8B0C27780E}"/>
              </a:ext>
            </a:extLst>
          </p:cNvPr>
          <p:cNvSpPr txBox="1"/>
          <p:nvPr/>
        </p:nvSpPr>
        <p:spPr>
          <a:xfrm>
            <a:off x="9535496" y="3204910"/>
            <a:ext cx="1626774" cy="861774"/>
          </a:xfrm>
          <a:prstGeom prst="rect">
            <a:avLst/>
          </a:prstGeom>
          <a:noFill/>
        </p:spPr>
        <p:txBody>
          <a:bodyPr wrap="square" rtlCol="0">
            <a:spAutoFit/>
          </a:bodyPr>
          <a:lstStyle/>
          <a:p>
            <a:r>
              <a:rPr lang="en-US" sz="1000" dirty="0"/>
              <a:t>Access &amp; Security to protect children is important.  Keep track of cars in the lots and access to the doors</a:t>
            </a:r>
          </a:p>
        </p:txBody>
      </p:sp>
      <p:sp>
        <p:nvSpPr>
          <p:cNvPr id="2" name="TextBox 1">
            <a:extLst>
              <a:ext uri="{FF2B5EF4-FFF2-40B4-BE49-F238E27FC236}">
                <a16:creationId xmlns:a16="http://schemas.microsoft.com/office/drawing/2014/main" id="{4477AFE4-52B7-39D6-A306-567C3F56DF8C}"/>
              </a:ext>
            </a:extLst>
          </p:cNvPr>
          <p:cNvSpPr txBox="1"/>
          <p:nvPr/>
        </p:nvSpPr>
        <p:spPr>
          <a:xfrm>
            <a:off x="6186995" y="4701510"/>
            <a:ext cx="984737" cy="861774"/>
          </a:xfrm>
          <a:prstGeom prst="rect">
            <a:avLst/>
          </a:prstGeom>
          <a:noFill/>
        </p:spPr>
        <p:txBody>
          <a:bodyPr wrap="square" rtlCol="0">
            <a:spAutoFit/>
          </a:bodyPr>
          <a:lstStyle/>
          <a:p>
            <a:r>
              <a:rPr lang="en-US" sz="1000" dirty="0"/>
              <a:t>Provide solutions for  inventory, deliveries and  vehicles</a:t>
            </a:r>
          </a:p>
        </p:txBody>
      </p:sp>
      <p:sp>
        <p:nvSpPr>
          <p:cNvPr id="18" name="Rounded Rectangle 17">
            <a:extLst>
              <a:ext uri="{FF2B5EF4-FFF2-40B4-BE49-F238E27FC236}">
                <a16:creationId xmlns:a16="http://schemas.microsoft.com/office/drawing/2014/main" id="{E00FF04F-3328-19D4-22F6-E298556CBD86}"/>
              </a:ext>
            </a:extLst>
          </p:cNvPr>
          <p:cNvSpPr/>
          <p:nvPr/>
        </p:nvSpPr>
        <p:spPr>
          <a:xfrm>
            <a:off x="6224954" y="4274458"/>
            <a:ext cx="523631" cy="2506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RTLS</a:t>
            </a:r>
          </a:p>
        </p:txBody>
      </p:sp>
      <p:cxnSp>
        <p:nvCxnSpPr>
          <p:cNvPr id="17" name="Straight Connector 16">
            <a:extLst>
              <a:ext uri="{FF2B5EF4-FFF2-40B4-BE49-F238E27FC236}">
                <a16:creationId xmlns:a16="http://schemas.microsoft.com/office/drawing/2014/main" id="{85CF361C-0699-1348-0F8B-5D402E0D175B}"/>
              </a:ext>
            </a:extLst>
          </p:cNvPr>
          <p:cNvCxnSpPr>
            <a:cxnSpLocks/>
          </p:cNvCxnSpPr>
          <p:nvPr/>
        </p:nvCxnSpPr>
        <p:spPr>
          <a:xfrm flipH="1">
            <a:off x="6197600" y="4642338"/>
            <a:ext cx="77763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9112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2" name="Picture 1" descr="A white text on a white background&#10;&#10;Description automatically generated">
            <a:extLst>
              <a:ext uri="{FF2B5EF4-FFF2-40B4-BE49-F238E27FC236}">
                <a16:creationId xmlns:a16="http://schemas.microsoft.com/office/drawing/2014/main" id="{99F0FD05-86BD-F369-6B02-6F7DA96B5C03}"/>
              </a:ext>
            </a:extLst>
          </p:cNvPr>
          <p:cNvPicPr>
            <a:picLocks noChangeAspect="1"/>
          </p:cNvPicPr>
          <p:nvPr/>
        </p:nvPicPr>
        <p:blipFill>
          <a:blip r:embed="rId3"/>
          <a:stretch>
            <a:fillRect/>
          </a:stretch>
        </p:blipFill>
        <p:spPr>
          <a:xfrm>
            <a:off x="5512503" y="1652822"/>
            <a:ext cx="6172543" cy="3287360"/>
          </a:xfrm>
          <a:prstGeom prst="rect">
            <a:avLst/>
          </a:prstGeom>
        </p:spPr>
      </p:pic>
      <p:sp>
        <p:nvSpPr>
          <p:cNvPr id="4" name="Rectangle 3">
            <a:extLst>
              <a:ext uri="{FF2B5EF4-FFF2-40B4-BE49-F238E27FC236}">
                <a16:creationId xmlns:a16="http://schemas.microsoft.com/office/drawing/2014/main" id="{740030A1-BB8D-A1D8-C84C-CCF864CBF8E6}"/>
              </a:ext>
            </a:extLst>
          </p:cNvPr>
          <p:cNvSpPr/>
          <p:nvPr/>
        </p:nvSpPr>
        <p:spPr>
          <a:xfrm>
            <a:off x="5412260" y="2483707"/>
            <a:ext cx="5548184" cy="20882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3E0BE50-01B7-7F8A-DBDA-0A9A7A05BCD3}"/>
              </a:ext>
            </a:extLst>
          </p:cNvPr>
          <p:cNvSpPr txBox="1"/>
          <p:nvPr/>
        </p:nvSpPr>
        <p:spPr>
          <a:xfrm>
            <a:off x="6278154" y="2155953"/>
            <a:ext cx="4682290" cy="4832092"/>
          </a:xfrm>
          <a:prstGeom prst="rect">
            <a:avLst/>
          </a:prstGeom>
          <a:noFill/>
        </p:spPr>
        <p:txBody>
          <a:bodyPr wrap="square" rtlCol="0">
            <a:spAutoFit/>
          </a:bodyPr>
          <a:lstStyle/>
          <a:p>
            <a:endParaRPr lang="en-US" sz="1400" b="1" dirty="0">
              <a:solidFill>
                <a:schemeClr val="tx1">
                  <a:lumMod val="65000"/>
                  <a:lumOff val="35000"/>
                </a:schemeClr>
              </a:solidFill>
            </a:endParaRPr>
          </a:p>
          <a:p>
            <a:r>
              <a:rPr lang="en-US" sz="1400" b="1" dirty="0">
                <a:solidFill>
                  <a:schemeClr val="tx1">
                    <a:lumMod val="65000"/>
                    <a:lumOff val="35000"/>
                  </a:schemeClr>
                </a:solidFill>
              </a:rPr>
              <a:t>Asset Tracking</a:t>
            </a:r>
          </a:p>
          <a:p>
            <a:pPr marL="285750" indent="6350">
              <a:buFont typeface="Arial" panose="020B0604020202020204" pitchFamily="34" charset="0"/>
              <a:buChar char="•"/>
            </a:pPr>
            <a:r>
              <a:rPr lang="en-US" sz="1400" b="1" dirty="0">
                <a:solidFill>
                  <a:schemeClr val="tx1">
                    <a:lumMod val="65000"/>
                    <a:lumOff val="35000"/>
                  </a:schemeClr>
                </a:solidFill>
              </a:rPr>
              <a:t>    Hospitality</a:t>
            </a:r>
          </a:p>
          <a:p>
            <a:pPr marL="285750" indent="6350">
              <a:buFont typeface="Arial" panose="020B0604020202020204" pitchFamily="34" charset="0"/>
              <a:buChar char="•"/>
            </a:pPr>
            <a:r>
              <a:rPr lang="en-US" sz="1400" dirty="0">
                <a:solidFill>
                  <a:schemeClr val="tx1">
                    <a:lumMod val="65000"/>
                    <a:lumOff val="35000"/>
                  </a:schemeClr>
                </a:solidFill>
              </a:rPr>
              <a:t>    Manufacturing</a:t>
            </a:r>
          </a:p>
          <a:p>
            <a:pPr marL="285750" indent="6350">
              <a:buFont typeface="Arial" panose="020B0604020202020204" pitchFamily="34" charset="0"/>
              <a:buChar char="•"/>
            </a:pPr>
            <a:r>
              <a:rPr lang="en-US" sz="1400" dirty="0">
                <a:solidFill>
                  <a:schemeClr val="tx1">
                    <a:lumMod val="65000"/>
                    <a:lumOff val="35000"/>
                  </a:schemeClr>
                </a:solidFill>
              </a:rPr>
              <a:t>    Sporting Events</a:t>
            </a:r>
          </a:p>
          <a:p>
            <a:pPr marL="285750" indent="6350">
              <a:buFont typeface="Arial" panose="020B0604020202020204" pitchFamily="34" charset="0"/>
              <a:buChar char="•"/>
            </a:pPr>
            <a:r>
              <a:rPr lang="en-US" sz="1400" dirty="0">
                <a:solidFill>
                  <a:schemeClr val="tx1">
                    <a:lumMod val="65000"/>
                    <a:lumOff val="35000"/>
                  </a:schemeClr>
                </a:solidFill>
              </a:rPr>
              <a:t>    </a:t>
            </a:r>
            <a:r>
              <a:rPr lang="en-US" sz="1400" dirty="0" smtClean="0">
                <a:solidFill>
                  <a:schemeClr val="tx1">
                    <a:lumMod val="65000"/>
                    <a:lumOff val="35000"/>
                  </a:schemeClr>
                </a:solidFill>
              </a:rPr>
              <a:t>Inventory</a:t>
            </a:r>
            <a:endParaRPr lang="en-US" sz="1400" dirty="0">
              <a:solidFill>
                <a:schemeClr val="tx1">
                  <a:lumMod val="65000"/>
                  <a:lumOff val="35000"/>
                </a:schemeClr>
              </a:solidFill>
            </a:endParaRPr>
          </a:p>
          <a:p>
            <a:pPr marL="285750" indent="6350">
              <a:buFont typeface="Arial" panose="020B0604020202020204" pitchFamily="34" charset="0"/>
              <a:buChar char="•"/>
            </a:pPr>
            <a:r>
              <a:rPr lang="en-US" sz="1400" dirty="0">
                <a:solidFill>
                  <a:schemeClr val="tx1">
                    <a:lumMod val="65000"/>
                    <a:lumOff val="35000"/>
                  </a:schemeClr>
                </a:solidFill>
              </a:rPr>
              <a:t>    Distribution</a:t>
            </a:r>
          </a:p>
          <a:p>
            <a:pPr marL="285750" indent="6350">
              <a:buFont typeface="Arial" panose="020B0604020202020204" pitchFamily="34" charset="0"/>
              <a:buChar char="•"/>
            </a:pPr>
            <a:r>
              <a:rPr lang="en-US" sz="1400" dirty="0">
                <a:solidFill>
                  <a:schemeClr val="tx1">
                    <a:lumMod val="65000"/>
                    <a:lumOff val="35000"/>
                  </a:schemeClr>
                </a:solidFill>
              </a:rPr>
              <a:t>    Asset Tracking</a:t>
            </a:r>
          </a:p>
          <a:p>
            <a:pPr marL="285750" indent="6350">
              <a:buFont typeface="Arial" panose="020B0604020202020204" pitchFamily="34" charset="0"/>
              <a:buChar char="•"/>
            </a:pPr>
            <a:r>
              <a:rPr lang="en-US" sz="1400" dirty="0">
                <a:solidFill>
                  <a:schemeClr val="tx1">
                    <a:lumMod val="65000"/>
                    <a:lumOff val="35000"/>
                  </a:schemeClr>
                </a:solidFill>
              </a:rPr>
              <a:t>    Real-Time Location Services</a:t>
            </a:r>
          </a:p>
          <a:p>
            <a:pPr marL="285750" indent="6350">
              <a:buFont typeface="Arial" panose="020B0604020202020204" pitchFamily="34" charset="0"/>
              <a:buChar char="•"/>
            </a:pPr>
            <a:r>
              <a:rPr lang="en-US" sz="1400" dirty="0">
                <a:solidFill>
                  <a:schemeClr val="tx1">
                    <a:lumMod val="65000"/>
                    <a:lumOff val="35000"/>
                  </a:schemeClr>
                </a:solidFill>
              </a:rPr>
              <a:t>    NFC &amp; RFID for Businesses</a:t>
            </a:r>
          </a:p>
          <a:p>
            <a:pPr marL="285750" indent="6350">
              <a:buFont typeface="Arial" panose="020B0604020202020204" pitchFamily="34" charset="0"/>
              <a:buChar char="•"/>
            </a:pPr>
            <a:r>
              <a:rPr lang="en-US" sz="1400" dirty="0">
                <a:solidFill>
                  <a:schemeClr val="tx1">
                    <a:lumMod val="65000"/>
                    <a:lumOff val="35000"/>
                  </a:schemeClr>
                </a:solidFill>
              </a:rPr>
              <a:t>    Neighborhood Owner Verification</a:t>
            </a:r>
          </a:p>
          <a:p>
            <a:pPr marL="285750" indent="6350">
              <a:buFont typeface="Arial" panose="020B0604020202020204" pitchFamily="34" charset="0"/>
              <a:buChar char="•"/>
            </a:pPr>
            <a:r>
              <a:rPr lang="en-US" sz="1400" dirty="0">
                <a:solidFill>
                  <a:schemeClr val="tx1">
                    <a:lumMod val="65000"/>
                    <a:lumOff val="35000"/>
                  </a:schemeClr>
                </a:solidFill>
              </a:rPr>
              <a:t>    Car Wash VIP Program</a:t>
            </a:r>
          </a:p>
          <a:p>
            <a:pPr marL="11113"/>
            <a:endParaRPr lang="en-US" sz="1400" b="1" dirty="0">
              <a:solidFill>
                <a:schemeClr val="tx1">
                  <a:lumMod val="65000"/>
                  <a:lumOff val="35000"/>
                </a:schemeClr>
              </a:solidFill>
            </a:endParaRPr>
          </a:p>
          <a:p>
            <a:pPr marL="11113"/>
            <a:r>
              <a:rPr lang="en-US" sz="1400" b="1" dirty="0">
                <a:solidFill>
                  <a:schemeClr val="tx1">
                    <a:lumMod val="65000"/>
                    <a:lumOff val="35000"/>
                  </a:schemeClr>
                </a:solidFill>
              </a:rPr>
              <a:t>Mapping</a:t>
            </a:r>
          </a:p>
          <a:p>
            <a:pPr marL="571500" indent="-285750">
              <a:buFont typeface="Arial" panose="020B0604020202020204" pitchFamily="34" charset="0"/>
              <a:buChar char="•"/>
            </a:pPr>
            <a:r>
              <a:rPr lang="en-US" sz="1400" dirty="0"/>
              <a:t>Tracking Assets in the Field</a:t>
            </a:r>
          </a:p>
          <a:p>
            <a:pPr marL="285750"/>
            <a:endParaRPr lang="en-US" sz="1400" dirty="0"/>
          </a:p>
          <a:p>
            <a:pPr marL="11112"/>
            <a:r>
              <a:rPr lang="en-US" sz="1400" b="1" dirty="0">
                <a:solidFill>
                  <a:schemeClr val="tx1">
                    <a:lumMod val="65000"/>
                    <a:lumOff val="35000"/>
                  </a:schemeClr>
                </a:solidFill>
              </a:rPr>
              <a:t>Wayfinding</a:t>
            </a:r>
          </a:p>
          <a:p>
            <a:pPr marL="571500" indent="-285750">
              <a:buFont typeface="Arial" panose="020B0604020202020204" pitchFamily="34" charset="0"/>
              <a:buChar char="•"/>
            </a:pPr>
            <a:r>
              <a:rPr lang="en-US" sz="1400" dirty="0"/>
              <a:t>Interior Mapping of Hotels &amp; Resorts &amp; Convention Centers</a:t>
            </a:r>
          </a:p>
          <a:p>
            <a:pPr marL="571500" indent="-285750">
              <a:buFont typeface="Arial" panose="020B0604020202020204" pitchFamily="34" charset="0"/>
              <a:buChar char="•"/>
            </a:pPr>
            <a:r>
              <a:rPr lang="en-US" sz="1400" dirty="0"/>
              <a:t>Warehouse Mapping</a:t>
            </a:r>
          </a:p>
          <a:p>
            <a:pPr marL="285750" indent="-285750">
              <a:buFont typeface="Arial" panose="020B0604020202020204" pitchFamily="34" charset="0"/>
              <a:buChar char="•"/>
            </a:pPr>
            <a:endParaRPr lang="en-US" sz="1400" dirty="0"/>
          </a:p>
          <a:p>
            <a:endParaRPr lang="en-US" sz="1400" dirty="0"/>
          </a:p>
        </p:txBody>
      </p:sp>
      <p:pic>
        <p:nvPicPr>
          <p:cNvPr id="9" name="Picture 8" descr="A room with people and furniture&#10;&#10;Description automatically generated with medium confidence">
            <a:extLst>
              <a:ext uri="{FF2B5EF4-FFF2-40B4-BE49-F238E27FC236}">
                <a16:creationId xmlns:a16="http://schemas.microsoft.com/office/drawing/2014/main" id="{3530F870-E118-5CA6-7D39-6DA411EA3D7E}"/>
              </a:ext>
            </a:extLst>
          </p:cNvPr>
          <p:cNvPicPr>
            <a:picLocks noChangeAspect="1"/>
          </p:cNvPicPr>
          <p:nvPr/>
        </p:nvPicPr>
        <p:blipFill>
          <a:blip r:embed="rId4"/>
          <a:stretch>
            <a:fillRect/>
          </a:stretch>
        </p:blipFill>
        <p:spPr>
          <a:xfrm>
            <a:off x="534430" y="2000766"/>
            <a:ext cx="4680122" cy="2591472"/>
          </a:xfrm>
          <a:prstGeom prst="rect">
            <a:avLst/>
          </a:prstGeom>
        </p:spPr>
      </p:pic>
    </p:spTree>
    <p:extLst>
      <p:ext uri="{BB962C8B-B14F-4D97-AF65-F5344CB8AC3E}">
        <p14:creationId xmlns:p14="http://schemas.microsoft.com/office/powerpoint/2010/main" val="1031268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3" name="Picture 2" descr="A white background with text&#10;&#10;Description automatically generated">
            <a:extLst>
              <a:ext uri="{FF2B5EF4-FFF2-40B4-BE49-F238E27FC236}">
                <a16:creationId xmlns:a16="http://schemas.microsoft.com/office/drawing/2014/main" id="{3132270C-1C0E-AD0D-DD8C-969C820C8505}"/>
              </a:ext>
            </a:extLst>
          </p:cNvPr>
          <p:cNvPicPr>
            <a:picLocks noChangeAspect="1"/>
          </p:cNvPicPr>
          <p:nvPr/>
        </p:nvPicPr>
        <p:blipFill>
          <a:blip r:embed="rId3"/>
          <a:stretch>
            <a:fillRect/>
          </a:stretch>
        </p:blipFill>
        <p:spPr>
          <a:xfrm>
            <a:off x="4270947" y="1580131"/>
            <a:ext cx="7772400" cy="3144269"/>
          </a:xfrm>
          <a:prstGeom prst="rect">
            <a:avLst/>
          </a:prstGeom>
        </p:spPr>
      </p:pic>
      <p:sp>
        <p:nvSpPr>
          <p:cNvPr id="4" name="Rectangle 3">
            <a:extLst>
              <a:ext uri="{FF2B5EF4-FFF2-40B4-BE49-F238E27FC236}">
                <a16:creationId xmlns:a16="http://schemas.microsoft.com/office/drawing/2014/main" id="{93FD22BB-A53E-EAB1-3723-B11EAF0B7510}"/>
              </a:ext>
            </a:extLst>
          </p:cNvPr>
          <p:cNvSpPr/>
          <p:nvPr/>
        </p:nvSpPr>
        <p:spPr>
          <a:xfrm>
            <a:off x="4139514" y="2502401"/>
            <a:ext cx="7253416" cy="1853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AAC3693-2AA4-3C80-EEBC-06B9E7B74B36}"/>
              </a:ext>
            </a:extLst>
          </p:cNvPr>
          <p:cNvSpPr txBox="1"/>
          <p:nvPr/>
        </p:nvSpPr>
        <p:spPr>
          <a:xfrm>
            <a:off x="4337855" y="2467866"/>
            <a:ext cx="6919784" cy="738664"/>
          </a:xfrm>
          <a:prstGeom prst="rect">
            <a:avLst/>
          </a:prstGeom>
          <a:noFill/>
        </p:spPr>
        <p:txBody>
          <a:bodyPr wrap="square" rtlCol="0">
            <a:spAutoFit/>
          </a:bodyPr>
          <a:lstStyle/>
          <a:p>
            <a:r>
              <a:rPr lang="en-US" sz="1400" dirty="0">
                <a:solidFill>
                  <a:schemeClr val="tx1">
                    <a:lumMod val="65000"/>
                    <a:lumOff val="35000"/>
                  </a:schemeClr>
                </a:solidFill>
              </a:rPr>
              <a:t>Our teams are focused on delivering the best solutions for your business.  We are expanding over the U.S.A. and can leverage our teams in other areas to cover many different facets of technology that bring you the most up to date services. </a:t>
            </a:r>
          </a:p>
        </p:txBody>
      </p:sp>
      <p:sp>
        <p:nvSpPr>
          <p:cNvPr id="7" name="TextBox 6">
            <a:extLst>
              <a:ext uri="{FF2B5EF4-FFF2-40B4-BE49-F238E27FC236}">
                <a16:creationId xmlns:a16="http://schemas.microsoft.com/office/drawing/2014/main" id="{4B8647E5-DA71-1FAE-BBA4-10B2E41D9968}"/>
              </a:ext>
            </a:extLst>
          </p:cNvPr>
          <p:cNvSpPr txBox="1"/>
          <p:nvPr/>
        </p:nvSpPr>
        <p:spPr>
          <a:xfrm>
            <a:off x="4373658" y="3340760"/>
            <a:ext cx="3274540" cy="3447098"/>
          </a:xfrm>
          <a:prstGeom prst="rect">
            <a:avLst/>
          </a:prstGeom>
          <a:noFill/>
        </p:spPr>
        <p:txBody>
          <a:bodyPr wrap="square" rtlCol="0">
            <a:spAutoFit/>
          </a:bodyPr>
          <a:lstStyle/>
          <a:p>
            <a:r>
              <a:rPr lang="en-US" b="1" dirty="0">
                <a:solidFill>
                  <a:schemeClr val="tx1">
                    <a:lumMod val="65000"/>
                    <a:lumOff val="35000"/>
                  </a:schemeClr>
                </a:solidFill>
              </a:rPr>
              <a:t>Our Partners Include:</a:t>
            </a:r>
          </a:p>
          <a:p>
            <a:endParaRPr lang="en-US" dirty="0"/>
          </a:p>
          <a:p>
            <a:r>
              <a:rPr lang="en-US" sz="1400" dirty="0">
                <a:solidFill>
                  <a:schemeClr val="tx1">
                    <a:lumMod val="65000"/>
                    <a:lumOff val="35000"/>
                  </a:schemeClr>
                </a:solidFill>
              </a:rPr>
              <a:t>Qrmaji-QR Code Generator</a:t>
            </a:r>
          </a:p>
          <a:p>
            <a:endParaRPr lang="en-US" sz="1400" dirty="0">
              <a:solidFill>
                <a:schemeClr val="tx1">
                  <a:lumMod val="65000"/>
                  <a:lumOff val="35000"/>
                </a:schemeClr>
              </a:solidFill>
            </a:endParaRPr>
          </a:p>
          <a:p>
            <a:r>
              <a:rPr lang="en-US" sz="1400" dirty="0">
                <a:solidFill>
                  <a:schemeClr val="tx1">
                    <a:lumMod val="65000"/>
                    <a:lumOff val="35000"/>
                  </a:schemeClr>
                </a:solidFill>
              </a:rPr>
              <a:t>QBMes- Bulk Messaging for our customers to create tags for all inventory</a:t>
            </a:r>
          </a:p>
          <a:p>
            <a:endParaRPr lang="en-US" sz="1400" dirty="0">
              <a:solidFill>
                <a:schemeClr val="tx1">
                  <a:lumMod val="65000"/>
                  <a:lumOff val="35000"/>
                </a:schemeClr>
              </a:solidFill>
            </a:endParaRPr>
          </a:p>
          <a:p>
            <a:r>
              <a:rPr lang="en-US" sz="1400" dirty="0">
                <a:solidFill>
                  <a:schemeClr val="tx1">
                    <a:lumMod val="65000"/>
                    <a:lumOff val="35000"/>
                  </a:schemeClr>
                </a:solidFill>
              </a:rPr>
              <a:t>Bluetooth BLE Beacons are produced with updated 5.0+ and WiFi integration on one chip. </a:t>
            </a: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p>
        </p:txBody>
      </p:sp>
      <p:sp>
        <p:nvSpPr>
          <p:cNvPr id="8" name="TextBox 7">
            <a:extLst>
              <a:ext uri="{FF2B5EF4-FFF2-40B4-BE49-F238E27FC236}">
                <a16:creationId xmlns:a16="http://schemas.microsoft.com/office/drawing/2014/main" id="{0B19FDC4-52EC-324A-02B4-FE90B0F4248F}"/>
              </a:ext>
            </a:extLst>
          </p:cNvPr>
          <p:cNvSpPr txBox="1"/>
          <p:nvPr/>
        </p:nvSpPr>
        <p:spPr>
          <a:xfrm>
            <a:off x="8339224" y="3261232"/>
            <a:ext cx="2539789" cy="2893100"/>
          </a:xfrm>
          <a:prstGeom prst="rect">
            <a:avLst/>
          </a:prstGeom>
          <a:noFill/>
        </p:spPr>
        <p:txBody>
          <a:bodyPr wrap="square" rtlCol="0">
            <a:spAutoFit/>
          </a:bodyPr>
          <a:lstStyle/>
          <a:p>
            <a:r>
              <a:rPr lang="en-US" sz="1400" dirty="0">
                <a:solidFill>
                  <a:schemeClr val="tx1">
                    <a:lumMod val="65000"/>
                    <a:lumOff val="35000"/>
                  </a:schemeClr>
                </a:solidFill>
              </a:rPr>
              <a:t>QRTrax.   </a:t>
            </a:r>
          </a:p>
          <a:p>
            <a:pPr marL="285750" indent="6350">
              <a:buFont typeface="Arial" panose="020B0604020202020204" pitchFamily="34" charset="0"/>
              <a:buChar char="•"/>
            </a:pPr>
            <a:r>
              <a:rPr lang="en-US" sz="1400" dirty="0">
                <a:solidFill>
                  <a:schemeClr val="tx1">
                    <a:lumMod val="65000"/>
                    <a:lumOff val="35000"/>
                  </a:schemeClr>
                </a:solidFill>
              </a:rPr>
              <a:t>   Wristbands</a:t>
            </a:r>
          </a:p>
          <a:p>
            <a:pPr marL="285750" indent="6350">
              <a:buFont typeface="Arial" panose="020B0604020202020204" pitchFamily="34" charset="0"/>
              <a:buChar char="•"/>
            </a:pPr>
            <a:r>
              <a:rPr lang="en-US" sz="1400" dirty="0">
                <a:solidFill>
                  <a:schemeClr val="tx1">
                    <a:lumMod val="65000"/>
                    <a:lumOff val="35000"/>
                  </a:schemeClr>
                </a:solidFill>
              </a:rPr>
              <a:t>   RFID Cards</a:t>
            </a:r>
          </a:p>
          <a:p>
            <a:pPr marL="285750" indent="6350">
              <a:buFont typeface="Arial" panose="020B0604020202020204" pitchFamily="34" charset="0"/>
              <a:buChar char="•"/>
            </a:pPr>
            <a:r>
              <a:rPr lang="en-US" sz="1400" dirty="0">
                <a:solidFill>
                  <a:schemeClr val="tx1">
                    <a:lumMod val="65000"/>
                    <a:lumOff val="35000"/>
                  </a:schemeClr>
                </a:solidFill>
              </a:rPr>
              <a:t>   RFID Tags </a:t>
            </a:r>
          </a:p>
          <a:p>
            <a:pPr marL="285750" indent="-274638"/>
            <a:r>
              <a:rPr lang="en-US" sz="1400" dirty="0">
                <a:solidFill>
                  <a:schemeClr val="tx1">
                    <a:lumMod val="65000"/>
                    <a:lumOff val="35000"/>
                  </a:schemeClr>
                </a:solidFill>
              </a:rPr>
              <a:t>	</a:t>
            </a:r>
          </a:p>
          <a:p>
            <a:pPr marL="285750" indent="-274638"/>
            <a:r>
              <a:rPr lang="en-US" sz="1400" dirty="0">
                <a:solidFill>
                  <a:schemeClr val="tx1">
                    <a:lumMod val="65000"/>
                    <a:lumOff val="35000"/>
                  </a:schemeClr>
                </a:solidFill>
              </a:rPr>
              <a:t>Mobile ID Cards</a:t>
            </a:r>
          </a:p>
          <a:p>
            <a:pPr marL="295275" indent="-3175">
              <a:buFont typeface="Arial" panose="020B0604020202020204" pitchFamily="34" charset="0"/>
              <a:buChar char="•"/>
            </a:pPr>
            <a:r>
              <a:rPr lang="en-US" sz="1400" dirty="0">
                <a:solidFill>
                  <a:schemeClr val="tx1">
                    <a:lumMod val="65000"/>
                    <a:lumOff val="35000"/>
                  </a:schemeClr>
                </a:solidFill>
              </a:rPr>
              <a:t> Apple</a:t>
            </a:r>
          </a:p>
          <a:p>
            <a:pPr marL="295275" indent="-3175">
              <a:buFont typeface="Arial" panose="020B0604020202020204" pitchFamily="34" charset="0"/>
              <a:buChar char="•"/>
            </a:pPr>
            <a:r>
              <a:rPr lang="en-US" sz="1400" dirty="0">
                <a:solidFill>
                  <a:schemeClr val="tx1">
                    <a:lumMod val="65000"/>
                    <a:lumOff val="35000"/>
                  </a:schemeClr>
                </a:solidFill>
              </a:rPr>
              <a:t> Android</a:t>
            </a:r>
          </a:p>
          <a:p>
            <a:pPr marL="295275" indent="-3175">
              <a:buFont typeface="Arial" panose="020B0604020202020204" pitchFamily="34" charset="0"/>
              <a:buChar char="•"/>
            </a:pPr>
            <a:endParaRPr lang="en-US" sz="1400" dirty="0">
              <a:solidFill>
                <a:schemeClr val="tx1">
                  <a:lumMod val="65000"/>
                  <a:lumOff val="35000"/>
                </a:schemeClr>
              </a:solidFill>
            </a:endParaRPr>
          </a:p>
          <a:p>
            <a:pPr marL="11113"/>
            <a:r>
              <a:rPr lang="en-US" sz="1400" dirty="0">
                <a:solidFill>
                  <a:schemeClr val="tx1">
                    <a:lumMod val="65000"/>
                    <a:lumOff val="35000"/>
                  </a:schemeClr>
                </a:solidFill>
              </a:rPr>
              <a:t>Bluetooth Low Energy 5.0</a:t>
            </a:r>
          </a:p>
          <a:p>
            <a:pPr marL="296863" indent="-6350">
              <a:buFont typeface="Arial" panose="020B0604020202020204" pitchFamily="34" charset="0"/>
              <a:buChar char="•"/>
            </a:pPr>
            <a:r>
              <a:rPr lang="en-US" sz="1400" dirty="0">
                <a:solidFill>
                  <a:schemeClr val="tx1">
                    <a:lumMod val="65000"/>
                    <a:lumOff val="35000"/>
                  </a:schemeClr>
                </a:solidFill>
              </a:rPr>
              <a:t> Beacons</a:t>
            </a:r>
          </a:p>
          <a:p>
            <a:pPr marL="296863" indent="-6350">
              <a:buFont typeface="Arial" panose="020B0604020202020204" pitchFamily="34" charset="0"/>
              <a:buChar char="•"/>
            </a:pPr>
            <a:endParaRPr lang="en-US" sz="1400" dirty="0">
              <a:solidFill>
                <a:schemeClr val="tx1">
                  <a:lumMod val="65000"/>
                  <a:lumOff val="35000"/>
                </a:schemeClr>
              </a:solidFill>
            </a:endParaRPr>
          </a:p>
          <a:p>
            <a:pPr marL="11113"/>
            <a:endParaRPr lang="en-US" sz="1400" dirty="0">
              <a:solidFill>
                <a:schemeClr val="tx1">
                  <a:lumMod val="65000"/>
                  <a:lumOff val="35000"/>
                </a:schemeClr>
              </a:solidFill>
            </a:endParaRPr>
          </a:p>
        </p:txBody>
      </p:sp>
    </p:spTree>
    <p:extLst>
      <p:ext uri="{BB962C8B-B14F-4D97-AF65-F5344CB8AC3E}">
        <p14:creationId xmlns:p14="http://schemas.microsoft.com/office/powerpoint/2010/main" val="711450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3" name="Picture 2" descr="A screenshot of a web page&#10;&#10;Description automatically generated">
            <a:extLst>
              <a:ext uri="{FF2B5EF4-FFF2-40B4-BE49-F238E27FC236}">
                <a16:creationId xmlns:a16="http://schemas.microsoft.com/office/drawing/2014/main" id="{72599CB1-78D9-65E6-0033-25659205D7A5}"/>
              </a:ext>
            </a:extLst>
          </p:cNvPr>
          <p:cNvPicPr>
            <a:picLocks noChangeAspect="1"/>
          </p:cNvPicPr>
          <p:nvPr/>
        </p:nvPicPr>
        <p:blipFill>
          <a:blip r:embed="rId3"/>
          <a:stretch>
            <a:fillRect/>
          </a:stretch>
        </p:blipFill>
        <p:spPr>
          <a:xfrm>
            <a:off x="2400995" y="2121777"/>
            <a:ext cx="7772400" cy="4023510"/>
          </a:xfrm>
          <a:prstGeom prst="rect">
            <a:avLst/>
          </a:prstGeom>
        </p:spPr>
      </p:pic>
      <p:sp>
        <p:nvSpPr>
          <p:cNvPr id="6" name="Rectangle 5">
            <a:extLst>
              <a:ext uri="{FF2B5EF4-FFF2-40B4-BE49-F238E27FC236}">
                <a16:creationId xmlns:a16="http://schemas.microsoft.com/office/drawing/2014/main" id="{96D9E463-214B-A905-4A56-1FF705B390ED}"/>
              </a:ext>
            </a:extLst>
          </p:cNvPr>
          <p:cNvSpPr/>
          <p:nvPr/>
        </p:nvSpPr>
        <p:spPr>
          <a:xfrm>
            <a:off x="5202195" y="4658499"/>
            <a:ext cx="1977081" cy="9391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lumMod val="65000"/>
                    <a:lumOff val="35000"/>
                  </a:schemeClr>
                </a:solidFill>
              </a:rPr>
              <a:t>Tracking Athletes</a:t>
            </a:r>
          </a:p>
          <a:p>
            <a:pPr marL="171450" indent="-171450">
              <a:buFont typeface="Arial" panose="020B0604020202020204" pitchFamily="34" charset="0"/>
              <a:buChar char="•"/>
            </a:pPr>
            <a:r>
              <a:rPr lang="en-US" sz="1200" dirty="0">
                <a:solidFill>
                  <a:schemeClr val="tx1">
                    <a:lumMod val="65000"/>
                    <a:lumOff val="35000"/>
                  </a:schemeClr>
                </a:solidFill>
              </a:rPr>
              <a:t>Cameras </a:t>
            </a:r>
          </a:p>
          <a:p>
            <a:pPr marL="171450" indent="-171450">
              <a:buFont typeface="Arial" panose="020B0604020202020204" pitchFamily="34" charset="0"/>
              <a:buChar char="•"/>
            </a:pPr>
            <a:r>
              <a:rPr lang="en-US" sz="1200" dirty="0">
                <a:solidFill>
                  <a:schemeClr val="tx1">
                    <a:lumMod val="65000"/>
                    <a:lumOff val="35000"/>
                  </a:schemeClr>
                </a:solidFill>
              </a:rPr>
              <a:t>Big Screen </a:t>
            </a:r>
          </a:p>
          <a:p>
            <a:pPr marL="171450" indent="-171450">
              <a:buFont typeface="Arial" panose="020B0604020202020204" pitchFamily="34" charset="0"/>
              <a:buChar char="•"/>
            </a:pPr>
            <a:r>
              <a:rPr lang="en-US" sz="1200" dirty="0">
                <a:solidFill>
                  <a:schemeClr val="tx1">
                    <a:lumMod val="65000"/>
                    <a:lumOff val="35000"/>
                  </a:schemeClr>
                </a:solidFill>
              </a:rPr>
              <a:t>Video coverage for family and friends</a:t>
            </a:r>
          </a:p>
        </p:txBody>
      </p:sp>
      <p:sp>
        <p:nvSpPr>
          <p:cNvPr id="7" name="Rectangle 6">
            <a:extLst>
              <a:ext uri="{FF2B5EF4-FFF2-40B4-BE49-F238E27FC236}">
                <a16:creationId xmlns:a16="http://schemas.microsoft.com/office/drawing/2014/main" id="{B5CF7B40-8B51-51EE-C122-A168FF58051E}"/>
              </a:ext>
            </a:extLst>
          </p:cNvPr>
          <p:cNvSpPr/>
          <p:nvPr/>
        </p:nvSpPr>
        <p:spPr>
          <a:xfrm>
            <a:off x="7523695" y="4589457"/>
            <a:ext cx="1977081" cy="815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video game&#10;&#10;Description automatically generated">
            <a:extLst>
              <a:ext uri="{FF2B5EF4-FFF2-40B4-BE49-F238E27FC236}">
                <a16:creationId xmlns:a16="http://schemas.microsoft.com/office/drawing/2014/main" id="{E808EFB3-A671-F912-BC16-59D19B531FA4}"/>
              </a:ext>
            </a:extLst>
          </p:cNvPr>
          <p:cNvPicPr>
            <a:picLocks noChangeAspect="1"/>
          </p:cNvPicPr>
          <p:nvPr/>
        </p:nvPicPr>
        <p:blipFill>
          <a:blip r:embed="rId4"/>
          <a:stretch>
            <a:fillRect/>
          </a:stretch>
        </p:blipFill>
        <p:spPr>
          <a:xfrm>
            <a:off x="5176023" y="3459340"/>
            <a:ext cx="1305011" cy="962354"/>
          </a:xfrm>
          <a:prstGeom prst="rect">
            <a:avLst/>
          </a:prstGeom>
        </p:spPr>
      </p:pic>
      <p:sp>
        <p:nvSpPr>
          <p:cNvPr id="10" name="TextBox 9">
            <a:extLst>
              <a:ext uri="{FF2B5EF4-FFF2-40B4-BE49-F238E27FC236}">
                <a16:creationId xmlns:a16="http://schemas.microsoft.com/office/drawing/2014/main" id="{86447410-AAA6-11F4-25F7-FBC005E6CA13}"/>
              </a:ext>
            </a:extLst>
          </p:cNvPr>
          <p:cNvSpPr txBox="1"/>
          <p:nvPr/>
        </p:nvSpPr>
        <p:spPr>
          <a:xfrm>
            <a:off x="6598509" y="3731742"/>
            <a:ext cx="741405" cy="461665"/>
          </a:xfrm>
          <a:prstGeom prst="rect">
            <a:avLst/>
          </a:prstGeom>
          <a:noFill/>
        </p:spPr>
        <p:txBody>
          <a:bodyPr wrap="square" rtlCol="0">
            <a:spAutoFit/>
          </a:bodyPr>
          <a:lstStyle/>
          <a:p>
            <a:r>
              <a:rPr lang="en-US" sz="1200" b="1" dirty="0">
                <a:solidFill>
                  <a:schemeClr val="tx1">
                    <a:lumMod val="65000"/>
                    <a:lumOff val="35000"/>
                  </a:schemeClr>
                </a:solidFill>
              </a:rPr>
              <a:t>Athletic </a:t>
            </a:r>
          </a:p>
          <a:p>
            <a:r>
              <a:rPr lang="en-US" sz="1200" b="1" dirty="0">
                <a:solidFill>
                  <a:schemeClr val="tx1">
                    <a:lumMod val="65000"/>
                    <a:lumOff val="35000"/>
                  </a:schemeClr>
                </a:solidFill>
              </a:rPr>
              <a:t>Racing</a:t>
            </a:r>
          </a:p>
        </p:txBody>
      </p:sp>
      <p:sp>
        <p:nvSpPr>
          <p:cNvPr id="11" name="Rectangle 10">
            <a:extLst>
              <a:ext uri="{FF2B5EF4-FFF2-40B4-BE49-F238E27FC236}">
                <a16:creationId xmlns:a16="http://schemas.microsoft.com/office/drawing/2014/main" id="{AB0CBE86-6524-945E-8B26-3BF0B25150B7}"/>
              </a:ext>
            </a:extLst>
          </p:cNvPr>
          <p:cNvSpPr/>
          <p:nvPr/>
        </p:nvSpPr>
        <p:spPr>
          <a:xfrm>
            <a:off x="6285275" y="4217382"/>
            <a:ext cx="234778" cy="2718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0217772-49DB-6738-CC02-EB96544D191D}"/>
              </a:ext>
            </a:extLst>
          </p:cNvPr>
          <p:cNvSpPr/>
          <p:nvPr/>
        </p:nvSpPr>
        <p:spPr>
          <a:xfrm>
            <a:off x="2807534" y="3432038"/>
            <a:ext cx="1977081" cy="230149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lumMod val="65000"/>
                  <a:lumOff val="35000"/>
                </a:schemeClr>
              </a:solidFill>
            </a:endParaRPr>
          </a:p>
          <a:p>
            <a:endParaRPr lang="en-US" sz="1000" dirty="0">
              <a:solidFill>
                <a:schemeClr val="tx1">
                  <a:lumMod val="65000"/>
                  <a:lumOff val="35000"/>
                </a:schemeClr>
              </a:solidFill>
            </a:endParaRPr>
          </a:p>
          <a:p>
            <a:endParaRPr lang="en-US" sz="1000" dirty="0">
              <a:solidFill>
                <a:schemeClr val="tx1">
                  <a:lumMod val="65000"/>
                  <a:lumOff val="35000"/>
                </a:schemeClr>
              </a:solidFill>
            </a:endParaRPr>
          </a:p>
          <a:p>
            <a:endParaRPr lang="en-US" sz="1000" dirty="0">
              <a:solidFill>
                <a:schemeClr val="tx1">
                  <a:lumMod val="65000"/>
                  <a:lumOff val="35000"/>
                </a:schemeClr>
              </a:solidFill>
            </a:endParaRPr>
          </a:p>
          <a:p>
            <a:endParaRPr lang="en-US" sz="1200" dirty="0">
              <a:solidFill>
                <a:schemeClr val="tx1">
                  <a:lumMod val="65000"/>
                  <a:lumOff val="35000"/>
                </a:schemeClr>
              </a:solidFill>
            </a:endParaRPr>
          </a:p>
          <a:p>
            <a:endParaRPr lang="en-US" sz="1200" dirty="0">
              <a:solidFill>
                <a:schemeClr val="tx1">
                  <a:lumMod val="65000"/>
                  <a:lumOff val="35000"/>
                </a:schemeClr>
              </a:solidFill>
            </a:endParaRPr>
          </a:p>
          <a:p>
            <a:r>
              <a:rPr lang="en-US" sz="1200" dirty="0">
                <a:solidFill>
                  <a:schemeClr val="tx1">
                    <a:lumMod val="65000"/>
                    <a:lumOff val="35000"/>
                  </a:schemeClr>
                </a:solidFill>
              </a:rPr>
              <a:t>We designed an asset tracking program for a large bicycle rental company.  From Delivery-Repairs and back in inventory out for rental</a:t>
            </a:r>
          </a:p>
        </p:txBody>
      </p:sp>
      <p:sp>
        <p:nvSpPr>
          <p:cNvPr id="16" name="Rectangle 15">
            <a:extLst>
              <a:ext uri="{FF2B5EF4-FFF2-40B4-BE49-F238E27FC236}">
                <a16:creationId xmlns:a16="http://schemas.microsoft.com/office/drawing/2014/main" id="{E349B8C6-2DA4-5F92-D8C7-C26238DAF805}"/>
              </a:ext>
            </a:extLst>
          </p:cNvPr>
          <p:cNvSpPr/>
          <p:nvPr/>
        </p:nvSpPr>
        <p:spPr>
          <a:xfrm>
            <a:off x="547823" y="3670351"/>
            <a:ext cx="1911172" cy="9263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lumMod val="65000"/>
                  <a:lumOff val="35000"/>
                </a:schemeClr>
              </a:solidFill>
            </a:endParaRPr>
          </a:p>
        </p:txBody>
      </p:sp>
      <p:pic>
        <p:nvPicPr>
          <p:cNvPr id="18" name="Picture 17" descr="A logo for a restaurant&#10;&#10;Description automatically generated">
            <a:extLst>
              <a:ext uri="{FF2B5EF4-FFF2-40B4-BE49-F238E27FC236}">
                <a16:creationId xmlns:a16="http://schemas.microsoft.com/office/drawing/2014/main" id="{2F55BD83-8BFA-70B7-7E33-BCA34EF3B5B4}"/>
              </a:ext>
            </a:extLst>
          </p:cNvPr>
          <p:cNvPicPr>
            <a:picLocks noChangeAspect="1"/>
          </p:cNvPicPr>
          <p:nvPr/>
        </p:nvPicPr>
        <p:blipFill>
          <a:blip r:embed="rId5"/>
          <a:stretch>
            <a:fillRect/>
          </a:stretch>
        </p:blipFill>
        <p:spPr>
          <a:xfrm>
            <a:off x="7574863" y="3469674"/>
            <a:ext cx="1628703" cy="941687"/>
          </a:xfrm>
          <a:prstGeom prst="rect">
            <a:avLst/>
          </a:prstGeom>
        </p:spPr>
      </p:pic>
      <p:sp>
        <p:nvSpPr>
          <p:cNvPr id="19" name="TextBox 18">
            <a:extLst>
              <a:ext uri="{FF2B5EF4-FFF2-40B4-BE49-F238E27FC236}">
                <a16:creationId xmlns:a16="http://schemas.microsoft.com/office/drawing/2014/main" id="{BDFA2CDA-9994-1C13-5682-4CB2AC1B3F04}"/>
              </a:ext>
            </a:extLst>
          </p:cNvPr>
          <p:cNvSpPr txBox="1"/>
          <p:nvPr/>
        </p:nvSpPr>
        <p:spPr>
          <a:xfrm>
            <a:off x="7648832" y="4646141"/>
            <a:ext cx="1779373" cy="830997"/>
          </a:xfrm>
          <a:prstGeom prst="rect">
            <a:avLst/>
          </a:prstGeom>
          <a:noFill/>
        </p:spPr>
        <p:txBody>
          <a:bodyPr wrap="square" rtlCol="0">
            <a:spAutoFit/>
          </a:bodyPr>
          <a:lstStyle/>
          <a:p>
            <a:r>
              <a:rPr lang="en-US" sz="1200" dirty="0">
                <a:solidFill>
                  <a:schemeClr val="tx1">
                    <a:lumMod val="65000"/>
                    <a:lumOff val="35000"/>
                  </a:schemeClr>
                </a:solidFill>
              </a:rPr>
              <a:t>RFID wristbands  for passes, scan DL for people over 21 to enjoy beverages, </a:t>
            </a:r>
          </a:p>
        </p:txBody>
      </p:sp>
      <p:sp>
        <p:nvSpPr>
          <p:cNvPr id="20" name="Rectangle 19">
            <a:extLst>
              <a:ext uri="{FF2B5EF4-FFF2-40B4-BE49-F238E27FC236}">
                <a16:creationId xmlns:a16="http://schemas.microsoft.com/office/drawing/2014/main" id="{02366735-412E-749C-9286-5AB4F2E3C5E9}"/>
              </a:ext>
            </a:extLst>
          </p:cNvPr>
          <p:cNvSpPr/>
          <p:nvPr/>
        </p:nvSpPr>
        <p:spPr>
          <a:xfrm>
            <a:off x="2866716" y="3283191"/>
            <a:ext cx="921814" cy="89710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E3CD129-D34D-3928-15B2-D574EDEC35A4}"/>
              </a:ext>
            </a:extLst>
          </p:cNvPr>
          <p:cNvSpPr/>
          <p:nvPr/>
        </p:nvSpPr>
        <p:spPr>
          <a:xfrm>
            <a:off x="4551406" y="2228335"/>
            <a:ext cx="822960" cy="822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yellow bicycle with black wheels&#10;&#10;Description automatically generated">
            <a:extLst>
              <a:ext uri="{FF2B5EF4-FFF2-40B4-BE49-F238E27FC236}">
                <a16:creationId xmlns:a16="http://schemas.microsoft.com/office/drawing/2014/main" id="{B54E84D5-5EBB-74B8-1BE6-636506FE5465}"/>
              </a:ext>
            </a:extLst>
          </p:cNvPr>
          <p:cNvPicPr>
            <a:picLocks noChangeAspect="1"/>
          </p:cNvPicPr>
          <p:nvPr/>
        </p:nvPicPr>
        <p:blipFill>
          <a:blip r:embed="rId6"/>
          <a:stretch>
            <a:fillRect/>
          </a:stretch>
        </p:blipFill>
        <p:spPr>
          <a:xfrm>
            <a:off x="2977850" y="3387431"/>
            <a:ext cx="906540" cy="688622"/>
          </a:xfrm>
          <a:prstGeom prst="rect">
            <a:avLst/>
          </a:prstGeom>
        </p:spPr>
      </p:pic>
    </p:spTree>
    <p:extLst>
      <p:ext uri="{BB962C8B-B14F-4D97-AF65-F5344CB8AC3E}">
        <p14:creationId xmlns:p14="http://schemas.microsoft.com/office/powerpoint/2010/main" val="1207308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sp>
        <p:nvSpPr>
          <p:cNvPr id="3" name="TextBox 2">
            <a:extLst>
              <a:ext uri="{FF2B5EF4-FFF2-40B4-BE49-F238E27FC236}">
                <a16:creationId xmlns:a16="http://schemas.microsoft.com/office/drawing/2014/main" id="{691579AB-9B35-7948-C47F-85AA1BC00325}"/>
              </a:ext>
            </a:extLst>
          </p:cNvPr>
          <p:cNvSpPr txBox="1"/>
          <p:nvPr/>
        </p:nvSpPr>
        <p:spPr>
          <a:xfrm>
            <a:off x="5189838" y="852616"/>
            <a:ext cx="1532238" cy="369332"/>
          </a:xfrm>
          <a:prstGeom prst="rect">
            <a:avLst/>
          </a:prstGeom>
          <a:noFill/>
        </p:spPr>
        <p:txBody>
          <a:bodyPr wrap="square" rtlCol="0">
            <a:spAutoFit/>
          </a:bodyPr>
          <a:lstStyle/>
          <a:p>
            <a:r>
              <a:rPr lang="en-US" dirty="0"/>
              <a:t>Track Races</a:t>
            </a:r>
          </a:p>
        </p:txBody>
      </p:sp>
      <p:sp>
        <p:nvSpPr>
          <p:cNvPr id="9" name="Rectangle 8">
            <a:extLst>
              <a:ext uri="{FF2B5EF4-FFF2-40B4-BE49-F238E27FC236}">
                <a16:creationId xmlns:a16="http://schemas.microsoft.com/office/drawing/2014/main" id="{9B77E759-4E53-2AC0-1713-F6944F61644E}"/>
              </a:ext>
            </a:extLst>
          </p:cNvPr>
          <p:cNvSpPr/>
          <p:nvPr/>
        </p:nvSpPr>
        <p:spPr>
          <a:xfrm>
            <a:off x="3954162" y="3052119"/>
            <a:ext cx="852616" cy="6425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in a track&#10;&#10;Description automatically generated">
            <a:extLst>
              <a:ext uri="{FF2B5EF4-FFF2-40B4-BE49-F238E27FC236}">
                <a16:creationId xmlns:a16="http://schemas.microsoft.com/office/drawing/2014/main" id="{2247CE64-0365-DE61-2079-CB66D61D7410}"/>
              </a:ext>
            </a:extLst>
          </p:cNvPr>
          <p:cNvPicPr>
            <a:picLocks noChangeAspect="1"/>
          </p:cNvPicPr>
          <p:nvPr/>
        </p:nvPicPr>
        <p:blipFill>
          <a:blip r:embed="rId3"/>
          <a:stretch>
            <a:fillRect/>
          </a:stretch>
        </p:blipFill>
        <p:spPr>
          <a:xfrm>
            <a:off x="591786" y="1189473"/>
            <a:ext cx="4428938" cy="3320073"/>
          </a:xfrm>
          <a:prstGeom prst="rect">
            <a:avLst/>
          </a:prstGeom>
        </p:spPr>
      </p:pic>
      <p:pic>
        <p:nvPicPr>
          <p:cNvPr id="4" name="Picture 3" descr="A screenshot of a game&#10;&#10;Description automatically generated">
            <a:extLst>
              <a:ext uri="{FF2B5EF4-FFF2-40B4-BE49-F238E27FC236}">
                <a16:creationId xmlns:a16="http://schemas.microsoft.com/office/drawing/2014/main" id="{147DE8AA-4583-F6C2-CCF5-15B26CAA5A9A}"/>
              </a:ext>
            </a:extLst>
          </p:cNvPr>
          <p:cNvPicPr>
            <a:picLocks noChangeAspect="1"/>
          </p:cNvPicPr>
          <p:nvPr/>
        </p:nvPicPr>
        <p:blipFill>
          <a:blip r:embed="rId4"/>
          <a:stretch>
            <a:fillRect/>
          </a:stretch>
        </p:blipFill>
        <p:spPr>
          <a:xfrm>
            <a:off x="7526158" y="2749235"/>
            <a:ext cx="4117791" cy="3520622"/>
          </a:xfrm>
          <a:prstGeom prst="rect">
            <a:avLst/>
          </a:prstGeom>
        </p:spPr>
      </p:pic>
      <p:sp>
        <p:nvSpPr>
          <p:cNvPr id="11" name="TextBox 10">
            <a:extLst>
              <a:ext uri="{FF2B5EF4-FFF2-40B4-BE49-F238E27FC236}">
                <a16:creationId xmlns:a16="http://schemas.microsoft.com/office/drawing/2014/main" id="{8F0FA538-9A12-0308-3DD9-09C1E4B0BC04}"/>
              </a:ext>
            </a:extLst>
          </p:cNvPr>
          <p:cNvSpPr txBox="1"/>
          <p:nvPr/>
        </p:nvSpPr>
        <p:spPr>
          <a:xfrm>
            <a:off x="6568509" y="4719601"/>
            <a:ext cx="1915298" cy="584775"/>
          </a:xfrm>
          <a:prstGeom prst="rect">
            <a:avLst/>
          </a:prstGeom>
          <a:noFill/>
        </p:spPr>
        <p:txBody>
          <a:bodyPr wrap="square" rtlCol="0">
            <a:spAutoFit/>
          </a:bodyPr>
          <a:lstStyle/>
          <a:p>
            <a:r>
              <a:rPr lang="en-US" sz="1600" dirty="0"/>
              <a:t>Winter Sports</a:t>
            </a:r>
          </a:p>
          <a:p>
            <a:endParaRPr lang="en-US" sz="1600" dirty="0"/>
          </a:p>
        </p:txBody>
      </p:sp>
      <p:pic>
        <p:nvPicPr>
          <p:cNvPr id="12" name="Picture 11" descr="A blue and white license plate with palm trees and numbers&#10;&#10;Description automatically generated">
            <a:extLst>
              <a:ext uri="{FF2B5EF4-FFF2-40B4-BE49-F238E27FC236}">
                <a16:creationId xmlns:a16="http://schemas.microsoft.com/office/drawing/2014/main" id="{69AB2FBD-D96B-1EB1-C5EE-D6F1002F52DA}"/>
              </a:ext>
            </a:extLst>
          </p:cNvPr>
          <p:cNvPicPr>
            <a:picLocks noChangeAspect="1"/>
          </p:cNvPicPr>
          <p:nvPr/>
        </p:nvPicPr>
        <p:blipFill>
          <a:blip r:embed="rId5"/>
          <a:stretch>
            <a:fillRect/>
          </a:stretch>
        </p:blipFill>
        <p:spPr>
          <a:xfrm>
            <a:off x="801516" y="4199813"/>
            <a:ext cx="1587091" cy="1269673"/>
          </a:xfrm>
          <a:prstGeom prst="rect">
            <a:avLst/>
          </a:prstGeom>
        </p:spPr>
      </p:pic>
      <p:pic>
        <p:nvPicPr>
          <p:cNvPr id="13" name="Picture 12" descr="A blue and white jersey with white text and numbers&#10;&#10;Description automatically generated">
            <a:extLst>
              <a:ext uri="{FF2B5EF4-FFF2-40B4-BE49-F238E27FC236}">
                <a16:creationId xmlns:a16="http://schemas.microsoft.com/office/drawing/2014/main" id="{4F5FDD7E-0050-7C78-60A1-D8F6D19B6943}"/>
              </a:ext>
            </a:extLst>
          </p:cNvPr>
          <p:cNvPicPr>
            <a:picLocks noChangeAspect="1"/>
          </p:cNvPicPr>
          <p:nvPr/>
        </p:nvPicPr>
        <p:blipFill>
          <a:blip r:embed="rId6"/>
          <a:stretch>
            <a:fillRect/>
          </a:stretch>
        </p:blipFill>
        <p:spPr>
          <a:xfrm>
            <a:off x="5210533" y="4334150"/>
            <a:ext cx="1266761" cy="1292731"/>
          </a:xfrm>
          <a:prstGeom prst="rect">
            <a:avLst/>
          </a:prstGeom>
        </p:spPr>
      </p:pic>
      <p:sp>
        <p:nvSpPr>
          <p:cNvPr id="14" name="TextBox 13">
            <a:extLst>
              <a:ext uri="{FF2B5EF4-FFF2-40B4-BE49-F238E27FC236}">
                <a16:creationId xmlns:a16="http://schemas.microsoft.com/office/drawing/2014/main" id="{180BCB7B-32D9-96D7-60F8-D6DDF126E1E2}"/>
              </a:ext>
            </a:extLst>
          </p:cNvPr>
          <p:cNvSpPr txBox="1"/>
          <p:nvPr/>
        </p:nvSpPr>
        <p:spPr>
          <a:xfrm>
            <a:off x="509285" y="5949387"/>
            <a:ext cx="6412375" cy="738664"/>
          </a:xfrm>
          <a:prstGeom prst="rect">
            <a:avLst/>
          </a:prstGeom>
          <a:noFill/>
        </p:spPr>
        <p:txBody>
          <a:bodyPr wrap="square" rtlCol="0">
            <a:spAutoFit/>
          </a:bodyPr>
          <a:lstStyle/>
          <a:p>
            <a:r>
              <a:rPr lang="en-US" sz="1400" dirty="0"/>
              <a:t>Tyvek is widely regarded as the gold standard for race bibs, offering numerous advantages over traditional paper or laminated materials. Here are a few key reasons why Tyvek is the top choice for race bib printing</a:t>
            </a:r>
          </a:p>
        </p:txBody>
      </p:sp>
      <p:sp>
        <p:nvSpPr>
          <p:cNvPr id="15" name="TextBox 14">
            <a:extLst>
              <a:ext uri="{FF2B5EF4-FFF2-40B4-BE49-F238E27FC236}">
                <a16:creationId xmlns:a16="http://schemas.microsoft.com/office/drawing/2014/main" id="{16F78B48-E2C0-EBD4-F61A-90C7E291C1FC}"/>
              </a:ext>
            </a:extLst>
          </p:cNvPr>
          <p:cNvSpPr txBox="1"/>
          <p:nvPr/>
        </p:nvSpPr>
        <p:spPr>
          <a:xfrm>
            <a:off x="6921660" y="2601443"/>
            <a:ext cx="1532238" cy="369332"/>
          </a:xfrm>
          <a:prstGeom prst="rect">
            <a:avLst/>
          </a:prstGeom>
          <a:noFill/>
        </p:spPr>
        <p:txBody>
          <a:bodyPr wrap="square" rtlCol="0">
            <a:spAutoFit/>
          </a:bodyPr>
          <a:lstStyle/>
          <a:p>
            <a:r>
              <a:rPr lang="en-US" dirty="0"/>
              <a:t>Ski Races</a:t>
            </a:r>
          </a:p>
        </p:txBody>
      </p:sp>
    </p:spTree>
    <p:extLst>
      <p:ext uri="{BB962C8B-B14F-4D97-AF65-F5344CB8AC3E}">
        <p14:creationId xmlns:p14="http://schemas.microsoft.com/office/powerpoint/2010/main" val="109142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sp>
        <p:nvSpPr>
          <p:cNvPr id="7" name="TextBox 6">
            <a:extLst>
              <a:ext uri="{FF2B5EF4-FFF2-40B4-BE49-F238E27FC236}">
                <a16:creationId xmlns:a16="http://schemas.microsoft.com/office/drawing/2014/main" id="{D96D1AD3-4A29-5C57-99FA-05D34E4A6331}"/>
              </a:ext>
            </a:extLst>
          </p:cNvPr>
          <p:cNvSpPr txBox="1"/>
          <p:nvPr/>
        </p:nvSpPr>
        <p:spPr>
          <a:xfrm>
            <a:off x="997728" y="272881"/>
            <a:ext cx="3726672" cy="338554"/>
          </a:xfrm>
          <a:prstGeom prst="rect">
            <a:avLst/>
          </a:prstGeom>
          <a:noFill/>
        </p:spPr>
        <p:txBody>
          <a:bodyPr wrap="square" rtlCol="0">
            <a:spAutoFit/>
          </a:bodyPr>
          <a:lstStyle/>
          <a:p>
            <a:r>
              <a:rPr lang="en-US" sz="1600" dirty="0"/>
              <a:t>Distribution Centers</a:t>
            </a:r>
          </a:p>
        </p:txBody>
      </p:sp>
      <p:sp>
        <p:nvSpPr>
          <p:cNvPr id="9" name="Rectangle 8">
            <a:extLst>
              <a:ext uri="{FF2B5EF4-FFF2-40B4-BE49-F238E27FC236}">
                <a16:creationId xmlns:a16="http://schemas.microsoft.com/office/drawing/2014/main" id="{9B77E759-4E53-2AC0-1713-F6944F61644E}"/>
              </a:ext>
            </a:extLst>
          </p:cNvPr>
          <p:cNvSpPr/>
          <p:nvPr/>
        </p:nvSpPr>
        <p:spPr>
          <a:xfrm>
            <a:off x="3954162" y="3052119"/>
            <a:ext cx="852616" cy="6425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arehouse with boxes on shelves&#10;&#10;Description automatically generated">
            <a:extLst>
              <a:ext uri="{FF2B5EF4-FFF2-40B4-BE49-F238E27FC236}">
                <a16:creationId xmlns:a16="http://schemas.microsoft.com/office/drawing/2014/main" id="{82DC6BAD-49CD-16DA-CCCD-3248FB2AA88C}"/>
              </a:ext>
            </a:extLst>
          </p:cNvPr>
          <p:cNvPicPr>
            <a:picLocks noChangeAspect="1"/>
          </p:cNvPicPr>
          <p:nvPr/>
        </p:nvPicPr>
        <p:blipFill>
          <a:blip r:embed="rId3"/>
          <a:stretch>
            <a:fillRect/>
          </a:stretch>
        </p:blipFill>
        <p:spPr>
          <a:xfrm>
            <a:off x="710223" y="1084558"/>
            <a:ext cx="3784600" cy="2540000"/>
          </a:xfrm>
          <a:prstGeom prst="rect">
            <a:avLst/>
          </a:prstGeom>
        </p:spPr>
      </p:pic>
      <p:sp>
        <p:nvSpPr>
          <p:cNvPr id="6" name="TextBox 5">
            <a:extLst>
              <a:ext uri="{FF2B5EF4-FFF2-40B4-BE49-F238E27FC236}">
                <a16:creationId xmlns:a16="http://schemas.microsoft.com/office/drawing/2014/main" id="{19B43631-57CC-F1F7-4130-8D59AB83A77E}"/>
              </a:ext>
            </a:extLst>
          </p:cNvPr>
          <p:cNvSpPr txBox="1"/>
          <p:nvPr/>
        </p:nvSpPr>
        <p:spPr>
          <a:xfrm>
            <a:off x="7362092" y="2403231"/>
            <a:ext cx="3294185" cy="369332"/>
          </a:xfrm>
          <a:prstGeom prst="rect">
            <a:avLst/>
          </a:prstGeom>
          <a:noFill/>
        </p:spPr>
        <p:txBody>
          <a:bodyPr wrap="square" rtlCol="0">
            <a:spAutoFit/>
          </a:bodyPr>
          <a:lstStyle/>
          <a:p>
            <a:r>
              <a:rPr lang="en-US" dirty="0"/>
              <a:t>Warehouse- Asset Tracking</a:t>
            </a:r>
          </a:p>
        </p:txBody>
      </p:sp>
      <p:pic>
        <p:nvPicPr>
          <p:cNvPr id="12" name="Picture 11" descr="A diagram of a delivery service&#10;&#10;Description automatically generated">
            <a:extLst>
              <a:ext uri="{FF2B5EF4-FFF2-40B4-BE49-F238E27FC236}">
                <a16:creationId xmlns:a16="http://schemas.microsoft.com/office/drawing/2014/main" id="{3C535CEA-9E04-EE87-0DBD-BBD50B9C979A}"/>
              </a:ext>
            </a:extLst>
          </p:cNvPr>
          <p:cNvPicPr>
            <a:picLocks noChangeAspect="1"/>
          </p:cNvPicPr>
          <p:nvPr/>
        </p:nvPicPr>
        <p:blipFill>
          <a:blip r:embed="rId4"/>
          <a:stretch>
            <a:fillRect/>
          </a:stretch>
        </p:blipFill>
        <p:spPr>
          <a:xfrm>
            <a:off x="5936789" y="2890412"/>
            <a:ext cx="5719368" cy="2678050"/>
          </a:xfrm>
          <a:prstGeom prst="rect">
            <a:avLst/>
          </a:prstGeom>
        </p:spPr>
      </p:pic>
      <p:sp>
        <p:nvSpPr>
          <p:cNvPr id="3" name="TextBox 2">
            <a:extLst>
              <a:ext uri="{FF2B5EF4-FFF2-40B4-BE49-F238E27FC236}">
                <a16:creationId xmlns:a16="http://schemas.microsoft.com/office/drawing/2014/main" id="{81C01B11-6D9B-7820-40EB-03E781599F1B}"/>
              </a:ext>
            </a:extLst>
          </p:cNvPr>
          <p:cNvSpPr txBox="1"/>
          <p:nvPr/>
        </p:nvSpPr>
        <p:spPr>
          <a:xfrm>
            <a:off x="535843" y="3992713"/>
            <a:ext cx="5148331" cy="2031325"/>
          </a:xfrm>
          <a:prstGeom prst="rect">
            <a:avLst/>
          </a:prstGeom>
          <a:noFill/>
        </p:spPr>
        <p:txBody>
          <a:bodyPr wrap="square">
            <a:spAutoFit/>
          </a:bodyPr>
          <a:lstStyle/>
          <a:p>
            <a:r>
              <a:rPr lang="en-US" sz="1400" dirty="0">
                <a:solidFill>
                  <a:schemeClr val="bg2">
                    <a:lumMod val="50000"/>
                  </a:schemeClr>
                </a:solidFill>
              </a:rPr>
              <a:t>Asset Tracking-</a:t>
            </a:r>
          </a:p>
          <a:p>
            <a:r>
              <a:rPr lang="en-US" sz="1400" dirty="0">
                <a:solidFill>
                  <a:schemeClr val="bg2">
                    <a:lumMod val="50000"/>
                  </a:schemeClr>
                </a:solidFill>
              </a:rPr>
              <a:t>Navigating through extensive facilities and managing assets spread across various sections, floors, and buildings can be a daunting task for Maintenance Managers and Technicians. The Floor Plan add-on feature from rfidCity transforms this challenge into a streamlined process, offering an interactive digital view of every section of your facility. Discover the myriad of advantages that come with integrating interactive floor plans into your maintenance management operations</a:t>
            </a:r>
          </a:p>
        </p:txBody>
      </p:sp>
    </p:spTree>
    <p:extLst>
      <p:ext uri="{BB962C8B-B14F-4D97-AF65-F5344CB8AC3E}">
        <p14:creationId xmlns:p14="http://schemas.microsoft.com/office/powerpoint/2010/main" val="2053905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a:solidFill>
            <a:srgbClr val="21988B"/>
          </a:solidFill>
        </p:spPr>
      </p:pic>
      <p:pic>
        <p:nvPicPr>
          <p:cNvPr id="6" name="Picture 5" descr="A screenshot of a computer&#10;&#10;Description automatically generated">
            <a:extLst>
              <a:ext uri="{FF2B5EF4-FFF2-40B4-BE49-F238E27FC236}">
                <a16:creationId xmlns:a16="http://schemas.microsoft.com/office/drawing/2014/main" id="{15909EA3-DC18-7F12-4873-0F3FC2AAAE1E}"/>
              </a:ext>
            </a:extLst>
          </p:cNvPr>
          <p:cNvPicPr>
            <a:picLocks noChangeAspect="1"/>
          </p:cNvPicPr>
          <p:nvPr/>
        </p:nvPicPr>
        <p:blipFill>
          <a:blip r:embed="rId3"/>
          <a:stretch>
            <a:fillRect/>
          </a:stretch>
        </p:blipFill>
        <p:spPr>
          <a:xfrm>
            <a:off x="3971844" y="1883298"/>
            <a:ext cx="7772400" cy="4161200"/>
          </a:xfrm>
          <a:prstGeom prst="rect">
            <a:avLst/>
          </a:prstGeom>
        </p:spPr>
      </p:pic>
      <p:sp>
        <p:nvSpPr>
          <p:cNvPr id="8" name="TextBox 7">
            <a:extLst>
              <a:ext uri="{FF2B5EF4-FFF2-40B4-BE49-F238E27FC236}">
                <a16:creationId xmlns:a16="http://schemas.microsoft.com/office/drawing/2014/main" id="{192414A4-B497-F312-FB64-D6A57269AE77}"/>
              </a:ext>
            </a:extLst>
          </p:cNvPr>
          <p:cNvSpPr txBox="1"/>
          <p:nvPr/>
        </p:nvSpPr>
        <p:spPr>
          <a:xfrm>
            <a:off x="4094205" y="5048927"/>
            <a:ext cx="3579341" cy="276999"/>
          </a:xfrm>
          <a:prstGeom prst="rect">
            <a:avLst/>
          </a:prstGeom>
          <a:noFill/>
        </p:spPr>
        <p:txBody>
          <a:bodyPr wrap="square">
            <a:spAutoFit/>
          </a:bodyPr>
          <a:lstStyle/>
          <a:p>
            <a:r>
              <a:rPr lang="en-US" sz="1200" dirty="0">
                <a:solidFill>
                  <a:schemeClr val="bg1"/>
                </a:solidFill>
              </a:rPr>
              <a:t>Ask us about our Partner Program. </a:t>
            </a:r>
            <a:endParaRPr lang="en-US" sz="1400" dirty="0"/>
          </a:p>
        </p:txBody>
      </p:sp>
      <p:sp>
        <p:nvSpPr>
          <p:cNvPr id="10" name="Rectangle 9">
            <a:extLst>
              <a:ext uri="{FF2B5EF4-FFF2-40B4-BE49-F238E27FC236}">
                <a16:creationId xmlns:a16="http://schemas.microsoft.com/office/drawing/2014/main" id="{36B42C8F-EA3A-420E-3772-BABAB15A475F}"/>
              </a:ext>
            </a:extLst>
          </p:cNvPr>
          <p:cNvSpPr/>
          <p:nvPr/>
        </p:nvSpPr>
        <p:spPr>
          <a:xfrm>
            <a:off x="6390600" y="2868925"/>
            <a:ext cx="457200" cy="185351"/>
          </a:xfrm>
          <a:prstGeom prst="rect">
            <a:avLst/>
          </a:prstGeom>
          <a:solidFill>
            <a:srgbClr val="27B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E02B2EF-23F9-5147-9949-ADD6ADEA5F04}"/>
              </a:ext>
            </a:extLst>
          </p:cNvPr>
          <p:cNvSpPr txBox="1"/>
          <p:nvPr/>
        </p:nvSpPr>
        <p:spPr>
          <a:xfrm>
            <a:off x="6342743" y="2844799"/>
            <a:ext cx="812800" cy="215444"/>
          </a:xfrm>
          <a:prstGeom prst="rect">
            <a:avLst/>
          </a:prstGeom>
          <a:noFill/>
        </p:spPr>
        <p:txBody>
          <a:bodyPr wrap="square" rtlCol="0">
            <a:spAutoFit/>
          </a:bodyPr>
          <a:lstStyle/>
          <a:p>
            <a:r>
              <a:rPr lang="en-US" sz="800" dirty="0">
                <a:solidFill>
                  <a:schemeClr val="bg1"/>
                </a:solidFill>
              </a:rPr>
              <a:t>rfidCITY?</a:t>
            </a:r>
          </a:p>
        </p:txBody>
      </p:sp>
    </p:spTree>
    <p:extLst>
      <p:ext uri="{BB962C8B-B14F-4D97-AF65-F5344CB8AC3E}">
        <p14:creationId xmlns:p14="http://schemas.microsoft.com/office/powerpoint/2010/main" val="43487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sp>
        <p:nvSpPr>
          <p:cNvPr id="4" name="TextBox 3">
            <a:extLst>
              <a:ext uri="{FF2B5EF4-FFF2-40B4-BE49-F238E27FC236}">
                <a16:creationId xmlns:a16="http://schemas.microsoft.com/office/drawing/2014/main" id="{17F84116-11E6-F673-D42D-90AD20D13B12}"/>
              </a:ext>
            </a:extLst>
          </p:cNvPr>
          <p:cNvSpPr txBox="1"/>
          <p:nvPr/>
        </p:nvSpPr>
        <p:spPr>
          <a:xfrm>
            <a:off x="478746" y="3756976"/>
            <a:ext cx="5148331" cy="2596932"/>
          </a:xfrm>
          <a:prstGeom prst="rect">
            <a:avLst/>
          </a:prstGeom>
          <a:noFill/>
        </p:spPr>
        <p:txBody>
          <a:bodyPr wrap="square">
            <a:spAutoFit/>
          </a:bodyPr>
          <a:lstStyle/>
          <a:p>
            <a:r>
              <a:rPr lang="en-US" sz="1600" dirty="0">
                <a:solidFill>
                  <a:schemeClr val="bg2">
                    <a:lumMod val="50000"/>
                  </a:schemeClr>
                </a:solidFill>
              </a:rPr>
              <a:t>Asset Tracking-</a:t>
            </a:r>
          </a:p>
          <a:p>
            <a:r>
              <a:rPr lang="en-US" sz="1600" dirty="0">
                <a:solidFill>
                  <a:schemeClr val="bg2">
                    <a:lumMod val="50000"/>
                  </a:schemeClr>
                </a:solidFill>
              </a:rPr>
              <a:t>Navigating through extensive facilities and managing assets spread across various sections, floors, and buildings can be a daunting task for Maintenance Managers and Technicians. The Floor Plan add-on feature from </a:t>
            </a:r>
            <a:r>
              <a:rPr lang="en-US" sz="1600" dirty="0" err="1">
                <a:solidFill>
                  <a:schemeClr val="bg2">
                    <a:lumMod val="50000"/>
                  </a:schemeClr>
                </a:solidFill>
              </a:rPr>
              <a:t>rfdCity</a:t>
            </a:r>
            <a:r>
              <a:rPr lang="en-US" sz="1600" dirty="0">
                <a:solidFill>
                  <a:schemeClr val="bg2">
                    <a:lumMod val="50000"/>
                  </a:schemeClr>
                </a:solidFill>
              </a:rPr>
              <a:t> transforms this challenge into a streamlined process, offering an interactive digital view of every section of your facility. Discover the myriad of advantages that come with integrating interactive floor plans into your maintenance management operations</a:t>
            </a:r>
          </a:p>
        </p:txBody>
      </p:sp>
      <p:pic>
        <p:nvPicPr>
          <p:cNvPr id="2" name="Picture 1" descr="A warehouse with boxes on shelves&#10;&#10;Description automatically generated">
            <a:extLst>
              <a:ext uri="{FF2B5EF4-FFF2-40B4-BE49-F238E27FC236}">
                <a16:creationId xmlns:a16="http://schemas.microsoft.com/office/drawing/2014/main" id="{96F5D815-BE31-70DB-5124-5F2CEF23F805}"/>
              </a:ext>
            </a:extLst>
          </p:cNvPr>
          <p:cNvPicPr>
            <a:picLocks noChangeAspect="1"/>
          </p:cNvPicPr>
          <p:nvPr/>
        </p:nvPicPr>
        <p:blipFill>
          <a:blip r:embed="rId3"/>
          <a:stretch>
            <a:fillRect/>
          </a:stretch>
        </p:blipFill>
        <p:spPr>
          <a:xfrm>
            <a:off x="721946" y="998415"/>
            <a:ext cx="3784600" cy="2540000"/>
          </a:xfrm>
          <a:prstGeom prst="rect">
            <a:avLst/>
          </a:prstGeom>
        </p:spPr>
      </p:pic>
    </p:spTree>
    <p:extLst>
      <p:ext uri="{BB962C8B-B14F-4D97-AF65-F5344CB8AC3E}">
        <p14:creationId xmlns:p14="http://schemas.microsoft.com/office/powerpoint/2010/main" val="1137610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2D457948-FD55-348C-CCE9-68FAE19985A0}"/>
              </a:ext>
            </a:extLst>
          </p:cNvPr>
          <p:cNvPicPr>
            <a:picLocks noChangeAspect="1"/>
          </p:cNvPicPr>
          <p:nvPr/>
        </p:nvPicPr>
        <p:blipFill>
          <a:blip r:embed="rId3"/>
          <a:stretch>
            <a:fillRect/>
          </a:stretch>
        </p:blipFill>
        <p:spPr>
          <a:xfrm>
            <a:off x="4597346" y="2057941"/>
            <a:ext cx="7376985" cy="3855485"/>
          </a:xfrm>
          <a:prstGeom prst="rect">
            <a:avLst/>
          </a:prstGeom>
        </p:spPr>
      </p:pic>
      <p:sp>
        <p:nvSpPr>
          <p:cNvPr id="10" name="Rectangle 9">
            <a:extLst>
              <a:ext uri="{FF2B5EF4-FFF2-40B4-BE49-F238E27FC236}">
                <a16:creationId xmlns:a16="http://schemas.microsoft.com/office/drawing/2014/main" id="{AD553D4D-2137-5AC8-6CD8-EBB9D5B2965A}"/>
              </a:ext>
            </a:extLst>
          </p:cNvPr>
          <p:cNvSpPr/>
          <p:nvPr/>
        </p:nvSpPr>
        <p:spPr>
          <a:xfrm>
            <a:off x="5019000" y="3087032"/>
            <a:ext cx="1569309" cy="6054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0CB896-36AD-1E94-6AF7-7F3C5B23FEA8}"/>
              </a:ext>
            </a:extLst>
          </p:cNvPr>
          <p:cNvSpPr/>
          <p:nvPr/>
        </p:nvSpPr>
        <p:spPr>
          <a:xfrm>
            <a:off x="6579286" y="3166860"/>
            <a:ext cx="1569309" cy="6054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A53EAB-B6B0-0254-D920-2784173B57AE}"/>
              </a:ext>
            </a:extLst>
          </p:cNvPr>
          <p:cNvSpPr/>
          <p:nvPr/>
        </p:nvSpPr>
        <p:spPr>
          <a:xfrm>
            <a:off x="8154087" y="3203145"/>
            <a:ext cx="1788199" cy="6054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E94B2C-EE70-09BF-54D8-D2977281DEF6}"/>
              </a:ext>
            </a:extLst>
          </p:cNvPr>
          <p:cNvSpPr/>
          <p:nvPr/>
        </p:nvSpPr>
        <p:spPr>
          <a:xfrm>
            <a:off x="10019170" y="3282976"/>
            <a:ext cx="1569309" cy="6054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32A0BF-29E4-2AC4-DDD7-8D6FCB315EC7}"/>
              </a:ext>
            </a:extLst>
          </p:cNvPr>
          <p:cNvSpPr txBox="1"/>
          <p:nvPr/>
        </p:nvSpPr>
        <p:spPr>
          <a:xfrm>
            <a:off x="4781480" y="3173528"/>
            <a:ext cx="1656393" cy="707886"/>
          </a:xfrm>
          <a:prstGeom prst="rect">
            <a:avLst/>
          </a:prstGeom>
          <a:noFill/>
        </p:spPr>
        <p:txBody>
          <a:bodyPr wrap="square" rtlCol="0">
            <a:spAutoFit/>
          </a:bodyPr>
          <a:lstStyle/>
          <a:p>
            <a:r>
              <a:rPr lang="en-US" sz="1000" dirty="0"/>
              <a:t>Decisions are made at 100ths of second. Need equipment that can measure each runner</a:t>
            </a:r>
          </a:p>
        </p:txBody>
      </p:sp>
      <p:sp>
        <p:nvSpPr>
          <p:cNvPr id="15" name="TextBox 14">
            <a:extLst>
              <a:ext uri="{FF2B5EF4-FFF2-40B4-BE49-F238E27FC236}">
                <a16:creationId xmlns:a16="http://schemas.microsoft.com/office/drawing/2014/main" id="{A5FEE752-F704-D8F3-B2C5-340F64721EBF}"/>
              </a:ext>
            </a:extLst>
          </p:cNvPr>
          <p:cNvSpPr txBox="1"/>
          <p:nvPr/>
        </p:nvSpPr>
        <p:spPr>
          <a:xfrm>
            <a:off x="6397073" y="3171369"/>
            <a:ext cx="1671889" cy="707886"/>
          </a:xfrm>
          <a:prstGeom prst="rect">
            <a:avLst/>
          </a:prstGeom>
          <a:noFill/>
        </p:spPr>
        <p:txBody>
          <a:bodyPr wrap="square" rtlCol="0">
            <a:spAutoFit/>
          </a:bodyPr>
          <a:lstStyle/>
          <a:p>
            <a:r>
              <a:rPr lang="en-US" sz="1000" dirty="0"/>
              <a:t>Decisions are made at 100ths of second. Need equipment that can measure each Cycler</a:t>
            </a:r>
          </a:p>
        </p:txBody>
      </p:sp>
      <p:sp>
        <p:nvSpPr>
          <p:cNvPr id="16" name="TextBox 15">
            <a:extLst>
              <a:ext uri="{FF2B5EF4-FFF2-40B4-BE49-F238E27FC236}">
                <a16:creationId xmlns:a16="http://schemas.microsoft.com/office/drawing/2014/main" id="{E2663802-E097-4D74-ACC5-124845CBEEB1}"/>
              </a:ext>
            </a:extLst>
          </p:cNvPr>
          <p:cNvSpPr txBox="1"/>
          <p:nvPr/>
        </p:nvSpPr>
        <p:spPr>
          <a:xfrm>
            <a:off x="8274712" y="3182354"/>
            <a:ext cx="1598336" cy="769441"/>
          </a:xfrm>
          <a:prstGeom prst="rect">
            <a:avLst/>
          </a:prstGeom>
          <a:noFill/>
        </p:spPr>
        <p:txBody>
          <a:bodyPr wrap="square" rtlCol="0">
            <a:spAutoFit/>
          </a:bodyPr>
          <a:lstStyle/>
          <a:p>
            <a:r>
              <a:rPr lang="en-US" sz="1100" dirty="0"/>
              <a:t>Track employees, whether at the warehouse or on the road</a:t>
            </a:r>
          </a:p>
        </p:txBody>
      </p:sp>
      <p:sp>
        <p:nvSpPr>
          <p:cNvPr id="17" name="TextBox 16">
            <a:extLst>
              <a:ext uri="{FF2B5EF4-FFF2-40B4-BE49-F238E27FC236}">
                <a16:creationId xmlns:a16="http://schemas.microsoft.com/office/drawing/2014/main" id="{67E506EC-EAF5-FD65-D586-BD5163EE6BA8}"/>
              </a:ext>
            </a:extLst>
          </p:cNvPr>
          <p:cNvSpPr txBox="1"/>
          <p:nvPr/>
        </p:nvSpPr>
        <p:spPr>
          <a:xfrm>
            <a:off x="9942875" y="3194711"/>
            <a:ext cx="1487125" cy="769441"/>
          </a:xfrm>
          <a:prstGeom prst="rect">
            <a:avLst/>
          </a:prstGeom>
          <a:noFill/>
        </p:spPr>
        <p:txBody>
          <a:bodyPr wrap="square" rtlCol="0">
            <a:spAutoFit/>
          </a:bodyPr>
          <a:lstStyle/>
          <a:p>
            <a:r>
              <a:rPr lang="en-US" sz="1100" dirty="0"/>
              <a:t>Provide security by tracking owners and workers in and out of area</a:t>
            </a:r>
          </a:p>
        </p:txBody>
      </p:sp>
      <p:sp>
        <p:nvSpPr>
          <p:cNvPr id="18" name="Rectangle 17">
            <a:extLst>
              <a:ext uri="{FF2B5EF4-FFF2-40B4-BE49-F238E27FC236}">
                <a16:creationId xmlns:a16="http://schemas.microsoft.com/office/drawing/2014/main" id="{BE2FA035-8D1E-46FD-269D-232F1CEE5B37}"/>
              </a:ext>
            </a:extLst>
          </p:cNvPr>
          <p:cNvSpPr/>
          <p:nvPr/>
        </p:nvSpPr>
        <p:spPr>
          <a:xfrm>
            <a:off x="4917989" y="5165124"/>
            <a:ext cx="1606379" cy="593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84ECC54-4858-34EF-ACCB-BC1D2518F0DA}"/>
              </a:ext>
            </a:extLst>
          </p:cNvPr>
          <p:cNvSpPr/>
          <p:nvPr/>
        </p:nvSpPr>
        <p:spPr>
          <a:xfrm>
            <a:off x="6579875" y="5230439"/>
            <a:ext cx="1606379" cy="593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146567-4EAF-A760-78A3-CF5A1778D8D1}"/>
              </a:ext>
            </a:extLst>
          </p:cNvPr>
          <p:cNvSpPr/>
          <p:nvPr/>
        </p:nvSpPr>
        <p:spPr>
          <a:xfrm>
            <a:off x="8118390" y="5185131"/>
            <a:ext cx="1816442" cy="7584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62EE85-6323-5E08-B2A3-C7CFD2783485}"/>
              </a:ext>
            </a:extLst>
          </p:cNvPr>
          <p:cNvSpPr/>
          <p:nvPr/>
        </p:nvSpPr>
        <p:spPr>
          <a:xfrm>
            <a:off x="10037806" y="4966829"/>
            <a:ext cx="1816442" cy="7584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A2FA045-3291-F45A-9F35-A78848CC5B47}"/>
              </a:ext>
            </a:extLst>
          </p:cNvPr>
          <p:cNvSpPr txBox="1"/>
          <p:nvPr/>
        </p:nvSpPr>
        <p:spPr>
          <a:xfrm>
            <a:off x="4950746" y="5122365"/>
            <a:ext cx="1289417" cy="1105440"/>
          </a:xfrm>
          <a:prstGeom prst="rect">
            <a:avLst/>
          </a:prstGeom>
          <a:noFill/>
        </p:spPr>
        <p:txBody>
          <a:bodyPr wrap="square" rtlCol="0">
            <a:spAutoFit/>
          </a:bodyPr>
          <a:lstStyle/>
          <a:p>
            <a:r>
              <a:rPr lang="en-US" sz="1100" dirty="0"/>
              <a:t>Label packages with RFID assign and register to owner. Reduce theft &amp; wrong package delivery</a:t>
            </a:r>
          </a:p>
        </p:txBody>
      </p:sp>
      <p:sp>
        <p:nvSpPr>
          <p:cNvPr id="23" name="TextBox 22">
            <a:extLst>
              <a:ext uri="{FF2B5EF4-FFF2-40B4-BE49-F238E27FC236}">
                <a16:creationId xmlns:a16="http://schemas.microsoft.com/office/drawing/2014/main" id="{CB2EF43D-9827-E970-904E-CEB558ADAA46}"/>
              </a:ext>
            </a:extLst>
          </p:cNvPr>
          <p:cNvSpPr txBox="1"/>
          <p:nvPr/>
        </p:nvSpPr>
        <p:spPr>
          <a:xfrm>
            <a:off x="6495341" y="5147078"/>
            <a:ext cx="1511837" cy="938719"/>
          </a:xfrm>
          <a:prstGeom prst="rect">
            <a:avLst/>
          </a:prstGeom>
          <a:noFill/>
        </p:spPr>
        <p:txBody>
          <a:bodyPr wrap="square" rtlCol="0">
            <a:spAutoFit/>
          </a:bodyPr>
          <a:lstStyle/>
          <a:p>
            <a:r>
              <a:rPr lang="en-US" sz="1100" dirty="0"/>
              <a:t>Concierge at events allows visitors to store bags while attending conferences</a:t>
            </a:r>
          </a:p>
        </p:txBody>
      </p:sp>
      <p:sp>
        <p:nvSpPr>
          <p:cNvPr id="24" name="TextBox 23">
            <a:extLst>
              <a:ext uri="{FF2B5EF4-FFF2-40B4-BE49-F238E27FC236}">
                <a16:creationId xmlns:a16="http://schemas.microsoft.com/office/drawing/2014/main" id="{EBA1829D-DED8-6A53-88DF-E0BA8CD33DA4}"/>
              </a:ext>
            </a:extLst>
          </p:cNvPr>
          <p:cNvSpPr txBox="1"/>
          <p:nvPr/>
        </p:nvSpPr>
        <p:spPr>
          <a:xfrm>
            <a:off x="8287070" y="5159436"/>
            <a:ext cx="1215276" cy="861774"/>
          </a:xfrm>
          <a:prstGeom prst="rect">
            <a:avLst/>
          </a:prstGeom>
          <a:noFill/>
        </p:spPr>
        <p:txBody>
          <a:bodyPr wrap="square" rtlCol="0">
            <a:spAutoFit/>
          </a:bodyPr>
          <a:lstStyle/>
          <a:p>
            <a:r>
              <a:rPr lang="en-US" sz="1000" dirty="0"/>
              <a:t>Hotels &amp; tourism related companies can track assets to provide better access for guests </a:t>
            </a:r>
          </a:p>
        </p:txBody>
      </p:sp>
      <p:cxnSp>
        <p:nvCxnSpPr>
          <p:cNvPr id="26" name="Straight Connector 25">
            <a:extLst>
              <a:ext uri="{FF2B5EF4-FFF2-40B4-BE49-F238E27FC236}">
                <a16:creationId xmlns:a16="http://schemas.microsoft.com/office/drawing/2014/main" id="{81350BE8-B4E0-C5AD-7404-997F0F3D9A4F}"/>
              </a:ext>
            </a:extLst>
          </p:cNvPr>
          <p:cNvCxnSpPr/>
          <p:nvPr/>
        </p:nvCxnSpPr>
        <p:spPr>
          <a:xfrm flipH="1">
            <a:off x="5066270" y="5053914"/>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B334454-622B-C74D-A407-9CBF41A61A22}"/>
              </a:ext>
            </a:extLst>
          </p:cNvPr>
          <p:cNvCxnSpPr/>
          <p:nvPr/>
        </p:nvCxnSpPr>
        <p:spPr>
          <a:xfrm flipH="1">
            <a:off x="6614986" y="5070387"/>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04E51F0-AF75-C2B6-6CD1-3B4E4630278F}"/>
              </a:ext>
            </a:extLst>
          </p:cNvPr>
          <p:cNvCxnSpPr/>
          <p:nvPr/>
        </p:nvCxnSpPr>
        <p:spPr>
          <a:xfrm flipH="1">
            <a:off x="8423192" y="5074503"/>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F2267E8-A340-A3E6-EF3F-93DA49F9A9CE}"/>
              </a:ext>
            </a:extLst>
          </p:cNvPr>
          <p:cNvCxnSpPr/>
          <p:nvPr/>
        </p:nvCxnSpPr>
        <p:spPr>
          <a:xfrm flipH="1">
            <a:off x="10083120" y="5078621"/>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285697-8337-D384-2A39-9EC079820479}"/>
              </a:ext>
            </a:extLst>
          </p:cNvPr>
          <p:cNvCxnSpPr/>
          <p:nvPr/>
        </p:nvCxnSpPr>
        <p:spPr>
          <a:xfrm flipH="1">
            <a:off x="10062526" y="3155086"/>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8FCB5DE3-AD6D-D3C7-0D8F-096E6B47CE18}"/>
              </a:ext>
            </a:extLst>
          </p:cNvPr>
          <p:cNvCxnSpPr/>
          <p:nvPr/>
        </p:nvCxnSpPr>
        <p:spPr>
          <a:xfrm flipH="1">
            <a:off x="8410839" y="3134491"/>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54E77D5-9BD1-9754-6E5C-15C6D3553DF3}"/>
              </a:ext>
            </a:extLst>
          </p:cNvPr>
          <p:cNvCxnSpPr/>
          <p:nvPr/>
        </p:nvCxnSpPr>
        <p:spPr>
          <a:xfrm flipH="1">
            <a:off x="6573799" y="3126253"/>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907DBE4-1DE8-3B77-E10C-6E0C8D2AB21E}"/>
              </a:ext>
            </a:extLst>
          </p:cNvPr>
          <p:cNvCxnSpPr/>
          <p:nvPr/>
        </p:nvCxnSpPr>
        <p:spPr>
          <a:xfrm flipH="1">
            <a:off x="4971535" y="3118013"/>
            <a:ext cx="65490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AC00FA98-F9F2-E3DD-3F7C-8D0F8232229E}"/>
              </a:ext>
            </a:extLst>
          </p:cNvPr>
          <p:cNvSpPr txBox="1"/>
          <p:nvPr/>
        </p:nvSpPr>
        <p:spPr>
          <a:xfrm>
            <a:off x="10004659" y="5171793"/>
            <a:ext cx="1425341" cy="861774"/>
          </a:xfrm>
          <a:prstGeom prst="rect">
            <a:avLst/>
          </a:prstGeom>
          <a:noFill/>
        </p:spPr>
        <p:txBody>
          <a:bodyPr wrap="square" rtlCol="0">
            <a:spAutoFit/>
          </a:bodyPr>
          <a:lstStyle/>
          <a:p>
            <a:r>
              <a:rPr lang="en-US" sz="1000" dirty="0"/>
              <a:t>Need to know where medicines, critical care equipment and personnel are at all times</a:t>
            </a:r>
          </a:p>
        </p:txBody>
      </p:sp>
    </p:spTree>
    <p:extLst>
      <p:ext uri="{BB962C8B-B14F-4D97-AF65-F5344CB8AC3E}">
        <p14:creationId xmlns:p14="http://schemas.microsoft.com/office/powerpoint/2010/main" val="3130619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1793</TotalTime>
  <Words>649</Words>
  <Application>Microsoft Office PowerPoint</Application>
  <PresentationFormat>Widescreen</PresentationFormat>
  <Paragraphs>105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Griffin</dc:creator>
  <cp:lastModifiedBy>Muawwaz Naeem Chishti</cp:lastModifiedBy>
  <cp:revision>26</cp:revision>
  <cp:lastPrinted>2024-02-14T19:14:29Z</cp:lastPrinted>
  <dcterms:created xsi:type="dcterms:W3CDTF">2024-02-08T19:53:10Z</dcterms:created>
  <dcterms:modified xsi:type="dcterms:W3CDTF">2025-01-10T02:34:49Z</dcterms:modified>
</cp:coreProperties>
</file>